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4.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0"/>
  </p:notesMasterIdLst>
  <p:sldIdLst>
    <p:sldId id="256" r:id="rId2"/>
    <p:sldId id="270" r:id="rId3"/>
    <p:sldId id="274" r:id="rId4"/>
    <p:sldId id="292" r:id="rId5"/>
    <p:sldId id="275" r:id="rId6"/>
    <p:sldId id="293" r:id="rId7"/>
    <p:sldId id="299" r:id="rId8"/>
    <p:sldId id="288" r:id="rId9"/>
    <p:sldId id="294" r:id="rId10"/>
    <p:sldId id="277" r:id="rId11"/>
    <p:sldId id="297" r:id="rId12"/>
    <p:sldId id="298" r:id="rId13"/>
    <p:sldId id="295" r:id="rId14"/>
    <p:sldId id="261" r:id="rId15"/>
    <p:sldId id="296" r:id="rId16"/>
    <p:sldId id="289" r:id="rId17"/>
    <p:sldId id="290" r:id="rId18"/>
    <p:sldId id="291" r:id="rId19"/>
  </p:sldIdLst>
  <p:sldSz cx="9144000" cy="6858000" type="screen4x3"/>
  <p:notesSz cx="6669088" cy="9928225"/>
  <p:custDataLst>
    <p:tags r:id="rId21"/>
  </p:custDataLst>
  <p:defaultTextStyle>
    <a:defPPr>
      <a:defRPr lang="ro-RO"/>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autoAdjust="0"/>
    <p:restoredTop sz="94539" autoAdjust="0"/>
  </p:normalViewPr>
  <p:slideViewPr>
    <p:cSldViewPr>
      <p:cViewPr>
        <p:scale>
          <a:sx n="86" d="100"/>
          <a:sy n="86" d="100"/>
        </p:scale>
        <p:origin x="-1146" y="-4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4C451372-A1F3-4695-B762-767ED8FC511B}" type="datetimeFigureOut">
              <a:rPr lang="ro-RO" smtClean="0"/>
              <a:pPr/>
              <a:t>19/01/2015</a:t>
            </a:fld>
            <a:endParaRPr lang="ro-RO"/>
          </a:p>
        </p:txBody>
      </p:sp>
      <p:sp>
        <p:nvSpPr>
          <p:cNvPr id="4" name="Substituent imagine diapozitiv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666909" y="4715907"/>
            <a:ext cx="5335270" cy="4467701"/>
          </a:xfrm>
          <a:prstGeom prst="rect">
            <a:avLst/>
          </a:prstGeom>
        </p:spPr>
        <p:txBody>
          <a:bodyPr vert="horz" lIns="91440" tIns="45720" rIns="91440" bIns="45720" rtlCol="0">
            <a:normAutofit/>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6" name="Substituent subsol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DAD71EFC-BD41-4CF2-AA14-65623471D3DB}" type="slidenum">
              <a:rPr lang="ro-RO" smtClean="0"/>
              <a:pPr/>
              <a:t>‹#›</a:t>
            </a:fld>
            <a:endParaRPr lang="ro-RO"/>
          </a:p>
        </p:txBody>
      </p:sp>
    </p:spTree>
    <p:extLst>
      <p:ext uri="{BB962C8B-B14F-4D97-AF65-F5344CB8AC3E}">
        <p14:creationId xmlns="" xmlns:p14="http://schemas.microsoft.com/office/powerpoint/2010/main" val="1732120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endParaRPr lang="ro-RO"/>
          </a:p>
        </p:txBody>
      </p:sp>
      <p:sp>
        <p:nvSpPr>
          <p:cNvPr id="4" name="Substituent număr diapozitiv 3"/>
          <p:cNvSpPr>
            <a:spLocks noGrp="1"/>
          </p:cNvSpPr>
          <p:nvPr>
            <p:ph type="sldNum" sz="quarter" idx="10"/>
          </p:nvPr>
        </p:nvSpPr>
        <p:spPr/>
        <p:txBody>
          <a:bodyPr/>
          <a:lstStyle/>
          <a:p>
            <a:fld id="{DAD71EFC-BD41-4CF2-AA14-65623471D3DB}" type="slidenum">
              <a:rPr lang="ro-RO" smtClean="0"/>
              <a:pPr/>
              <a:t>1</a:t>
            </a:fld>
            <a:endParaRPr lang="ro-R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bg>
      <p:bgRef idx="1002">
        <a:schemeClr val="bg2"/>
      </p:bgRef>
    </p:bg>
    <p:spTree>
      <p:nvGrpSpPr>
        <p:cNvPr id="1" name=""/>
        <p:cNvGrpSpPr/>
        <p:nvPr/>
      </p:nvGrpSpPr>
      <p:grpSpPr>
        <a:xfrm>
          <a:off x="0" y="0"/>
          <a:ext cx="0" cy="0"/>
          <a:chOff x="0" y="0"/>
          <a:chExt cx="0" cy="0"/>
        </a:xfrm>
      </p:grpSpPr>
      <p:sp>
        <p:nvSpPr>
          <p:cNvPr id="9" name="Titlu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o-RO" smtClean="0"/>
              <a:t>Faceți clic pentru a edita stilul de titlu Coordonator</a:t>
            </a:r>
            <a:endParaRPr kumimoji="0" lang="en-US"/>
          </a:p>
        </p:txBody>
      </p:sp>
      <p:sp>
        <p:nvSpPr>
          <p:cNvPr id="17" name="Subtitlu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o-RO" smtClean="0"/>
              <a:t>Faceți clic pentru editarea stilului de subtitlu al coordonatorului</a:t>
            </a:r>
            <a:endParaRPr kumimoji="0" lang="en-US"/>
          </a:p>
        </p:txBody>
      </p:sp>
      <p:sp>
        <p:nvSpPr>
          <p:cNvPr id="30" name="Substituent dată 29"/>
          <p:cNvSpPr>
            <a:spLocks noGrp="1"/>
          </p:cNvSpPr>
          <p:nvPr>
            <p:ph type="dt" sz="half" idx="10"/>
          </p:nvPr>
        </p:nvSpPr>
        <p:spPr/>
        <p:txBody>
          <a:bodyPr/>
          <a:lstStyle/>
          <a:p>
            <a:pPr>
              <a:defRPr/>
            </a:pPr>
            <a:fld id="{9A1C64AE-66A6-4865-9C37-A2BAF8E97939}" type="datetime1">
              <a:rPr lang="ro-RO" smtClean="0"/>
              <a:pPr>
                <a:defRPr/>
              </a:pPr>
              <a:t>19/01/2015</a:t>
            </a:fld>
            <a:endParaRPr lang="ro-RO"/>
          </a:p>
        </p:txBody>
      </p:sp>
      <p:sp>
        <p:nvSpPr>
          <p:cNvPr id="19" name="Substituent subsol 18"/>
          <p:cNvSpPr>
            <a:spLocks noGrp="1"/>
          </p:cNvSpPr>
          <p:nvPr>
            <p:ph type="ftr" sz="quarter" idx="11"/>
          </p:nvPr>
        </p:nvSpPr>
        <p:spPr/>
        <p:txBody>
          <a:bodyPr/>
          <a:lstStyle/>
          <a:p>
            <a:pPr>
              <a:defRPr/>
            </a:pPr>
            <a:endParaRPr lang="ro-RO"/>
          </a:p>
        </p:txBody>
      </p:sp>
      <p:sp>
        <p:nvSpPr>
          <p:cNvPr id="27" name="Substituent număr diapozitiv 26"/>
          <p:cNvSpPr>
            <a:spLocks noGrp="1"/>
          </p:cNvSpPr>
          <p:nvPr>
            <p:ph type="sldNum" sz="quarter" idx="12"/>
          </p:nvPr>
        </p:nvSpPr>
        <p:spPr/>
        <p:txBody>
          <a:bodyPr/>
          <a:lstStyle/>
          <a:p>
            <a:pPr>
              <a:defRPr/>
            </a:pPr>
            <a:fld id="{0F5CAC03-34A5-4492-B791-70A75CC6D9DE}" type="slidenum">
              <a:rPr lang="ro-RO" smtClean="0"/>
              <a:pPr>
                <a:defRPr/>
              </a:pPr>
              <a:t>‹#›</a:t>
            </a:fld>
            <a:endParaRPr lang="ro-R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p:txBody>
          <a:bodyPr vert="eaVer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pPr>
              <a:defRPr/>
            </a:pPr>
            <a:fld id="{04BF2214-8921-4E82-B436-9340E240DB35}" type="datetime1">
              <a:rPr lang="ro-RO" smtClean="0"/>
              <a:pPr>
                <a:defRPr/>
              </a:pPr>
              <a:t>19/01/2015</a:t>
            </a:fld>
            <a:endParaRPr lang="ro-RO"/>
          </a:p>
        </p:txBody>
      </p:sp>
      <p:sp>
        <p:nvSpPr>
          <p:cNvPr id="5" name="Substituent subsol 4"/>
          <p:cNvSpPr>
            <a:spLocks noGrp="1"/>
          </p:cNvSpPr>
          <p:nvPr>
            <p:ph type="ftr" sz="quarter" idx="11"/>
          </p:nvPr>
        </p:nvSpPr>
        <p:spPr/>
        <p:txBody>
          <a:bodyPr/>
          <a:lstStyle/>
          <a:p>
            <a:pPr>
              <a:defRPr/>
            </a:pPr>
            <a:endParaRPr lang="ro-RO"/>
          </a:p>
        </p:txBody>
      </p:sp>
      <p:sp>
        <p:nvSpPr>
          <p:cNvPr id="6" name="Substituent număr diapozitiv 5"/>
          <p:cNvSpPr>
            <a:spLocks noGrp="1"/>
          </p:cNvSpPr>
          <p:nvPr>
            <p:ph type="sldNum" sz="quarter" idx="12"/>
          </p:nvPr>
        </p:nvSpPr>
        <p:spPr/>
        <p:txBody>
          <a:bodyPr/>
          <a:lstStyle/>
          <a:p>
            <a:pPr>
              <a:defRPr/>
            </a:pPr>
            <a:fld id="{9178D584-404B-4359-ACEF-4AEFF0F561AC}" type="slidenum">
              <a:rPr lang="ro-RO" smtClean="0"/>
              <a:pPr>
                <a:defRPr/>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914401"/>
            <a:ext cx="2057400" cy="5211763"/>
          </a:xfrm>
        </p:spPr>
        <p:txBody>
          <a:bodyPr vert="eaVert"/>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a:xfrm>
            <a:off x="457200" y="914401"/>
            <a:ext cx="6019800" cy="5211763"/>
          </a:xfrm>
        </p:spPr>
        <p:txBody>
          <a:bodyPr vert="eaVer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pPr>
              <a:defRPr/>
            </a:pPr>
            <a:fld id="{9E697917-54CA-4945-BD28-750C2C45BD76}" type="datetime1">
              <a:rPr lang="ro-RO" smtClean="0"/>
              <a:pPr>
                <a:defRPr/>
              </a:pPr>
              <a:t>19/01/2015</a:t>
            </a:fld>
            <a:endParaRPr lang="ro-RO"/>
          </a:p>
        </p:txBody>
      </p:sp>
      <p:sp>
        <p:nvSpPr>
          <p:cNvPr id="5" name="Substituent subsol 4"/>
          <p:cNvSpPr>
            <a:spLocks noGrp="1"/>
          </p:cNvSpPr>
          <p:nvPr>
            <p:ph type="ftr" sz="quarter" idx="11"/>
          </p:nvPr>
        </p:nvSpPr>
        <p:spPr/>
        <p:txBody>
          <a:bodyPr/>
          <a:lstStyle/>
          <a:p>
            <a:pPr>
              <a:defRPr/>
            </a:pPr>
            <a:endParaRPr lang="ro-RO"/>
          </a:p>
        </p:txBody>
      </p:sp>
      <p:sp>
        <p:nvSpPr>
          <p:cNvPr id="6" name="Substituent număr diapozitiv 5"/>
          <p:cNvSpPr>
            <a:spLocks noGrp="1"/>
          </p:cNvSpPr>
          <p:nvPr>
            <p:ph type="sldNum" sz="quarter" idx="12"/>
          </p:nvPr>
        </p:nvSpPr>
        <p:spPr/>
        <p:txBody>
          <a:bodyPr/>
          <a:lstStyle/>
          <a:p>
            <a:pPr>
              <a:defRPr/>
            </a:pPr>
            <a:fld id="{7E2FD165-17DE-4163-ABD5-6B46DCDB262B}" type="slidenum">
              <a:rPr lang="ro-RO" smtClean="0"/>
              <a:pPr>
                <a:defRPr/>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3" name="Substituent conținut 2"/>
          <p:cNvSpPr>
            <a:spLocks noGrp="1"/>
          </p:cNvSpPr>
          <p:nvPr>
            <p:ph idx="1"/>
          </p:nvPr>
        </p:nvSpPr>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pPr>
              <a:defRPr/>
            </a:pPr>
            <a:fld id="{C1370CDC-96F7-48D8-884B-CF8F27B0842B}" type="datetime1">
              <a:rPr lang="ro-RO" smtClean="0"/>
              <a:pPr>
                <a:defRPr/>
              </a:pPr>
              <a:t>19/01/2015</a:t>
            </a:fld>
            <a:endParaRPr lang="ro-RO"/>
          </a:p>
        </p:txBody>
      </p:sp>
      <p:sp>
        <p:nvSpPr>
          <p:cNvPr id="5" name="Substituent subsol 4"/>
          <p:cNvSpPr>
            <a:spLocks noGrp="1"/>
          </p:cNvSpPr>
          <p:nvPr>
            <p:ph type="ftr" sz="quarter" idx="11"/>
          </p:nvPr>
        </p:nvSpPr>
        <p:spPr/>
        <p:txBody>
          <a:bodyPr/>
          <a:lstStyle/>
          <a:p>
            <a:pPr>
              <a:defRPr/>
            </a:pPr>
            <a:endParaRPr lang="ro-RO"/>
          </a:p>
        </p:txBody>
      </p:sp>
      <p:sp>
        <p:nvSpPr>
          <p:cNvPr id="6" name="Substituent număr diapozitiv 5"/>
          <p:cNvSpPr>
            <a:spLocks noGrp="1"/>
          </p:cNvSpPr>
          <p:nvPr>
            <p:ph type="sldNum" sz="quarter" idx="12"/>
          </p:nvPr>
        </p:nvSpPr>
        <p:spPr/>
        <p:txBody>
          <a:bodyPr/>
          <a:lstStyle/>
          <a:p>
            <a:pPr>
              <a:defRPr/>
            </a:pPr>
            <a:fld id="{34E6ACB5-F789-4E56-9726-B664AA5C56F7}" type="slidenum">
              <a:rPr lang="ro-RO" smtClean="0"/>
              <a:pPr>
                <a:defRPr/>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bg>
      <p:bgRef idx="1002">
        <a:schemeClr val="bg2"/>
      </p:bgRef>
    </p:bg>
    <p:spTree>
      <p:nvGrpSpPr>
        <p:cNvPr id="1" name=""/>
        <p:cNvGrpSpPr/>
        <p:nvPr/>
      </p:nvGrpSpPr>
      <p:grpSpPr>
        <a:xfrm>
          <a:off x="0" y="0"/>
          <a:ext cx="0" cy="0"/>
          <a:chOff x="0" y="0"/>
          <a:chExt cx="0" cy="0"/>
        </a:xfrm>
      </p:grpSpPr>
      <p:sp>
        <p:nvSpPr>
          <p:cNvPr id="2" name="Titlu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o-RO" smtClean="0"/>
              <a:t>Faceți clic pentru a edita stilul de titlu Coordonator</a:t>
            </a:r>
            <a:endParaRPr kumimoji="0" lang="en-US"/>
          </a:p>
        </p:txBody>
      </p:sp>
      <p:sp>
        <p:nvSpPr>
          <p:cNvPr id="3" name="Substituent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o-RO" smtClean="0"/>
              <a:t>Faceți clic pentru a edita stilurile de text Coordonator</a:t>
            </a:r>
          </a:p>
        </p:txBody>
      </p:sp>
      <p:sp>
        <p:nvSpPr>
          <p:cNvPr id="4" name="Substituent dată 3"/>
          <p:cNvSpPr>
            <a:spLocks noGrp="1"/>
          </p:cNvSpPr>
          <p:nvPr>
            <p:ph type="dt" sz="half" idx="10"/>
          </p:nvPr>
        </p:nvSpPr>
        <p:spPr/>
        <p:txBody>
          <a:bodyPr/>
          <a:lstStyle/>
          <a:p>
            <a:pPr>
              <a:defRPr/>
            </a:pPr>
            <a:fld id="{DAFB22AE-6878-4115-8FDE-AEF35E64FD50}" type="datetime1">
              <a:rPr lang="ro-RO" smtClean="0"/>
              <a:pPr>
                <a:defRPr/>
              </a:pPr>
              <a:t>19/01/2015</a:t>
            </a:fld>
            <a:endParaRPr lang="ro-RO"/>
          </a:p>
        </p:txBody>
      </p:sp>
      <p:sp>
        <p:nvSpPr>
          <p:cNvPr id="5" name="Substituent subsol 4"/>
          <p:cNvSpPr>
            <a:spLocks noGrp="1"/>
          </p:cNvSpPr>
          <p:nvPr>
            <p:ph type="ftr" sz="quarter" idx="11"/>
          </p:nvPr>
        </p:nvSpPr>
        <p:spPr/>
        <p:txBody>
          <a:bodyPr/>
          <a:lstStyle/>
          <a:p>
            <a:pPr>
              <a:defRPr/>
            </a:pPr>
            <a:endParaRPr lang="ro-RO"/>
          </a:p>
        </p:txBody>
      </p:sp>
      <p:sp>
        <p:nvSpPr>
          <p:cNvPr id="6" name="Substituent număr diapozitiv 5"/>
          <p:cNvSpPr>
            <a:spLocks noGrp="1"/>
          </p:cNvSpPr>
          <p:nvPr>
            <p:ph type="sldNum" sz="quarter" idx="12"/>
          </p:nvPr>
        </p:nvSpPr>
        <p:spPr/>
        <p:txBody>
          <a:bodyPr/>
          <a:lstStyle/>
          <a:p>
            <a:pPr>
              <a:defRPr/>
            </a:pPr>
            <a:fld id="{62B3A55F-3BBF-4B6F-A55C-3335B12910B4}" type="slidenum">
              <a:rPr lang="ro-RO" smtClean="0"/>
              <a:pPr>
                <a:defRPr/>
              </a:pPr>
              <a:t>‹#›</a:t>
            </a:fld>
            <a:endParaRPr lang="ro-R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a:xfrm>
            <a:off x="457200" y="704088"/>
            <a:ext cx="8229600" cy="1143000"/>
          </a:xfrm>
        </p:spPr>
        <p:txBody>
          <a:bodyPr/>
          <a:lstStyle/>
          <a:p>
            <a:r>
              <a:rPr kumimoji="0" lang="ro-RO" smtClean="0"/>
              <a:t>Faceți clic pentru a edita stilul de titlu Coordonator</a:t>
            </a:r>
            <a:endParaRPr kumimoji="0" lang="en-US"/>
          </a:p>
        </p:txBody>
      </p:sp>
      <p:sp>
        <p:nvSpPr>
          <p:cNvPr id="3" name="Substituent conținut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conținut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p>
            <a:pPr>
              <a:defRPr/>
            </a:pPr>
            <a:fld id="{021D86E6-5C1D-4FB0-AD32-98FA0472A399}" type="datetime1">
              <a:rPr lang="ro-RO" smtClean="0"/>
              <a:pPr>
                <a:defRPr/>
              </a:pPr>
              <a:t>19/01/2015</a:t>
            </a:fld>
            <a:endParaRPr lang="ro-RO"/>
          </a:p>
        </p:txBody>
      </p:sp>
      <p:sp>
        <p:nvSpPr>
          <p:cNvPr id="6" name="Substituent subsol 5"/>
          <p:cNvSpPr>
            <a:spLocks noGrp="1"/>
          </p:cNvSpPr>
          <p:nvPr>
            <p:ph type="ftr" sz="quarter" idx="11"/>
          </p:nvPr>
        </p:nvSpPr>
        <p:spPr/>
        <p:txBody>
          <a:bodyPr/>
          <a:lstStyle/>
          <a:p>
            <a:pPr>
              <a:defRPr/>
            </a:pPr>
            <a:endParaRPr lang="ro-RO"/>
          </a:p>
        </p:txBody>
      </p:sp>
      <p:sp>
        <p:nvSpPr>
          <p:cNvPr id="7" name="Substituent număr diapozitiv 6"/>
          <p:cNvSpPr>
            <a:spLocks noGrp="1"/>
          </p:cNvSpPr>
          <p:nvPr>
            <p:ph type="sldNum" sz="quarter" idx="12"/>
          </p:nvPr>
        </p:nvSpPr>
        <p:spPr/>
        <p:txBody>
          <a:bodyPr/>
          <a:lstStyle/>
          <a:p>
            <a:pPr>
              <a:defRPr/>
            </a:pPr>
            <a:fld id="{6DB88AA6-42EF-4873-BC0E-8F47D703FBE9}" type="slidenum">
              <a:rPr lang="ro-RO" smtClean="0"/>
              <a:pPr>
                <a:defRPr/>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457200" y="704088"/>
            <a:ext cx="8229600" cy="1143000"/>
          </a:xfrm>
        </p:spPr>
        <p:txBody>
          <a:bodyPr tIns="45720" anchor="b"/>
          <a:lstStyle>
            <a:lvl1pPr>
              <a:defRPr/>
            </a:lvl1pPr>
          </a:lstStyle>
          <a:p>
            <a:r>
              <a:rPr kumimoji="0" lang="ro-RO" smtClean="0"/>
              <a:t>Faceți clic pentru a edita stilul de titlu Coordonator</a:t>
            </a:r>
            <a:endParaRPr kumimoji="0" lang="en-US"/>
          </a:p>
        </p:txBody>
      </p:sp>
      <p:sp>
        <p:nvSpPr>
          <p:cNvPr id="3" name="Substituent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o-RO" smtClean="0"/>
              <a:t>Faceți clic pentru a edita stilurile de text Coordonator</a:t>
            </a:r>
          </a:p>
        </p:txBody>
      </p:sp>
      <p:sp>
        <p:nvSpPr>
          <p:cNvPr id="4" name="Substituent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o-RO" smtClean="0"/>
              <a:t>Faceți clic pentru a edita stilurile de text Coordonator</a:t>
            </a:r>
          </a:p>
        </p:txBody>
      </p:sp>
      <p:sp>
        <p:nvSpPr>
          <p:cNvPr id="5" name="Substituent conținut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6" name="Substituent conținut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7" name="Substituent dată 6"/>
          <p:cNvSpPr>
            <a:spLocks noGrp="1"/>
          </p:cNvSpPr>
          <p:nvPr>
            <p:ph type="dt" sz="half" idx="10"/>
          </p:nvPr>
        </p:nvSpPr>
        <p:spPr/>
        <p:txBody>
          <a:bodyPr/>
          <a:lstStyle/>
          <a:p>
            <a:pPr>
              <a:defRPr/>
            </a:pPr>
            <a:fld id="{5D51F08D-7A2A-4263-A106-9FD7EBB69153}" type="datetime1">
              <a:rPr lang="ro-RO" smtClean="0"/>
              <a:pPr>
                <a:defRPr/>
              </a:pPr>
              <a:t>19/01/2015</a:t>
            </a:fld>
            <a:endParaRPr lang="ro-RO"/>
          </a:p>
        </p:txBody>
      </p:sp>
      <p:sp>
        <p:nvSpPr>
          <p:cNvPr id="8" name="Substituent subsol 7"/>
          <p:cNvSpPr>
            <a:spLocks noGrp="1"/>
          </p:cNvSpPr>
          <p:nvPr>
            <p:ph type="ftr" sz="quarter" idx="11"/>
          </p:nvPr>
        </p:nvSpPr>
        <p:spPr/>
        <p:txBody>
          <a:bodyPr/>
          <a:lstStyle/>
          <a:p>
            <a:pPr>
              <a:defRPr/>
            </a:pPr>
            <a:endParaRPr lang="ro-RO"/>
          </a:p>
        </p:txBody>
      </p:sp>
      <p:sp>
        <p:nvSpPr>
          <p:cNvPr id="9" name="Substituent număr diapozitiv 8"/>
          <p:cNvSpPr>
            <a:spLocks noGrp="1"/>
          </p:cNvSpPr>
          <p:nvPr>
            <p:ph type="sldNum" sz="quarter" idx="12"/>
          </p:nvPr>
        </p:nvSpPr>
        <p:spPr/>
        <p:txBody>
          <a:bodyPr/>
          <a:lstStyle/>
          <a:p>
            <a:pPr>
              <a:defRPr/>
            </a:pPr>
            <a:fld id="{0CB3DF4E-19D8-43B5-84A6-CBC0ACE5505F}" type="slidenum">
              <a:rPr lang="ro-RO" smtClean="0"/>
              <a:pPr>
                <a:defRPr/>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o-RO" smtClean="0"/>
              <a:t>Faceți clic pentru a edita stilul de titlu Coordonator</a:t>
            </a:r>
            <a:endParaRPr kumimoji="0" lang="en-US"/>
          </a:p>
        </p:txBody>
      </p:sp>
      <p:sp>
        <p:nvSpPr>
          <p:cNvPr id="3" name="Substituent dată 2"/>
          <p:cNvSpPr>
            <a:spLocks noGrp="1"/>
          </p:cNvSpPr>
          <p:nvPr>
            <p:ph type="dt" sz="half" idx="10"/>
          </p:nvPr>
        </p:nvSpPr>
        <p:spPr/>
        <p:txBody>
          <a:bodyPr/>
          <a:lstStyle/>
          <a:p>
            <a:pPr>
              <a:defRPr/>
            </a:pPr>
            <a:fld id="{FB9BFB9B-B37C-4977-B4A9-E912792733B4}" type="datetime1">
              <a:rPr lang="ro-RO" smtClean="0"/>
              <a:pPr>
                <a:defRPr/>
              </a:pPr>
              <a:t>19/01/2015</a:t>
            </a:fld>
            <a:endParaRPr lang="ro-RO"/>
          </a:p>
        </p:txBody>
      </p:sp>
      <p:sp>
        <p:nvSpPr>
          <p:cNvPr id="4" name="Substituent subsol 3"/>
          <p:cNvSpPr>
            <a:spLocks noGrp="1"/>
          </p:cNvSpPr>
          <p:nvPr>
            <p:ph type="ftr" sz="quarter" idx="11"/>
          </p:nvPr>
        </p:nvSpPr>
        <p:spPr/>
        <p:txBody>
          <a:bodyPr/>
          <a:lstStyle/>
          <a:p>
            <a:pPr>
              <a:defRPr/>
            </a:pPr>
            <a:endParaRPr lang="ro-RO"/>
          </a:p>
        </p:txBody>
      </p:sp>
      <p:sp>
        <p:nvSpPr>
          <p:cNvPr id="5" name="Substituent număr diapozitiv 4"/>
          <p:cNvSpPr>
            <a:spLocks noGrp="1"/>
          </p:cNvSpPr>
          <p:nvPr>
            <p:ph type="sldNum" sz="quarter" idx="12"/>
          </p:nvPr>
        </p:nvSpPr>
        <p:spPr/>
        <p:txBody>
          <a:bodyPr/>
          <a:lstStyle/>
          <a:p>
            <a:pPr>
              <a:defRPr/>
            </a:pPr>
            <a:fld id="{43A55259-2BB9-4CB9-9112-CE2014034D4C}" type="slidenum">
              <a:rPr lang="ro-RO" smtClean="0"/>
              <a:pPr>
                <a:defRPr/>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pPr>
              <a:defRPr/>
            </a:pPr>
            <a:fld id="{27566437-7846-4F4D-B4BA-6C5170D61BBA}" type="datetime1">
              <a:rPr lang="ro-RO" smtClean="0"/>
              <a:pPr>
                <a:defRPr/>
              </a:pPr>
              <a:t>19/01/2015</a:t>
            </a:fld>
            <a:endParaRPr lang="ro-RO"/>
          </a:p>
        </p:txBody>
      </p:sp>
      <p:sp>
        <p:nvSpPr>
          <p:cNvPr id="3" name="Substituent subsol 2"/>
          <p:cNvSpPr>
            <a:spLocks noGrp="1"/>
          </p:cNvSpPr>
          <p:nvPr>
            <p:ph type="ftr" sz="quarter" idx="11"/>
          </p:nvPr>
        </p:nvSpPr>
        <p:spPr/>
        <p:txBody>
          <a:bodyPr/>
          <a:lstStyle/>
          <a:p>
            <a:pPr>
              <a:defRPr/>
            </a:pPr>
            <a:endParaRPr lang="ro-RO"/>
          </a:p>
        </p:txBody>
      </p:sp>
      <p:sp>
        <p:nvSpPr>
          <p:cNvPr id="4" name="Substituent număr diapozitiv 3"/>
          <p:cNvSpPr>
            <a:spLocks noGrp="1"/>
          </p:cNvSpPr>
          <p:nvPr>
            <p:ph type="sldNum" sz="quarter" idx="12"/>
          </p:nvPr>
        </p:nvSpPr>
        <p:spPr/>
        <p:txBody>
          <a:bodyPr/>
          <a:lstStyle/>
          <a:p>
            <a:pPr>
              <a:defRPr/>
            </a:pPr>
            <a:fld id="{A2012F16-3274-44C0-8963-7FD9428A5961}" type="slidenum">
              <a:rPr lang="ro-RO" smtClean="0"/>
              <a:pPr>
                <a:defRPr/>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o-RO" smtClean="0"/>
              <a:t>Faceți clic pentru a edita stilul de titlu Coordonator</a:t>
            </a:r>
            <a:endParaRPr kumimoji="0" lang="en-US"/>
          </a:p>
        </p:txBody>
      </p:sp>
      <p:sp>
        <p:nvSpPr>
          <p:cNvPr id="3" name="Substituent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o-RO" smtClean="0"/>
              <a:t>Faceți clic pentru a edita stilurile de text Coordonator</a:t>
            </a:r>
          </a:p>
        </p:txBody>
      </p:sp>
      <p:sp>
        <p:nvSpPr>
          <p:cNvPr id="4" name="Substituent conținut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p>
            <a:pPr>
              <a:defRPr/>
            </a:pPr>
            <a:fld id="{AE626087-4EE6-48B6-BD8A-3F9F537D9CAD}" type="datetime1">
              <a:rPr lang="ro-RO" smtClean="0"/>
              <a:pPr>
                <a:defRPr/>
              </a:pPr>
              <a:t>19/01/2015</a:t>
            </a:fld>
            <a:endParaRPr lang="ro-RO"/>
          </a:p>
        </p:txBody>
      </p:sp>
      <p:sp>
        <p:nvSpPr>
          <p:cNvPr id="6" name="Substituent subsol 5"/>
          <p:cNvSpPr>
            <a:spLocks noGrp="1"/>
          </p:cNvSpPr>
          <p:nvPr>
            <p:ph type="ftr" sz="quarter" idx="11"/>
          </p:nvPr>
        </p:nvSpPr>
        <p:spPr/>
        <p:txBody>
          <a:bodyPr/>
          <a:lstStyle/>
          <a:p>
            <a:pPr>
              <a:defRPr/>
            </a:pPr>
            <a:endParaRPr lang="ro-RO"/>
          </a:p>
        </p:txBody>
      </p:sp>
      <p:sp>
        <p:nvSpPr>
          <p:cNvPr id="7" name="Substituent număr diapozitiv 6"/>
          <p:cNvSpPr>
            <a:spLocks noGrp="1"/>
          </p:cNvSpPr>
          <p:nvPr>
            <p:ph type="sldNum" sz="quarter" idx="12"/>
          </p:nvPr>
        </p:nvSpPr>
        <p:spPr/>
        <p:txBody>
          <a:bodyPr/>
          <a:lstStyle/>
          <a:p>
            <a:pPr>
              <a:defRPr/>
            </a:pPr>
            <a:fld id="{386CD101-6A6F-4C8C-A407-E3BB2C479C14}" type="slidenum">
              <a:rPr lang="ro-RO" smtClean="0"/>
              <a:pPr>
                <a:defRPr/>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spTree>
      <p:nvGrpSpPr>
        <p:cNvPr id="1" name=""/>
        <p:cNvGrpSpPr/>
        <p:nvPr/>
      </p:nvGrpSpPr>
      <p:grpSpPr>
        <a:xfrm>
          <a:off x="0" y="0"/>
          <a:ext cx="0" cy="0"/>
          <a:chOff x="0" y="0"/>
          <a:chExt cx="0" cy="0"/>
        </a:xfrm>
      </p:grpSpPr>
      <p:sp>
        <p:nvSpPr>
          <p:cNvPr id="9" name="Dreptunghi cu un colţ tăiat şi rotunjit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unghi drept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u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o-RO" smtClean="0"/>
              <a:t>Faceți clic pentru a edita stilul de titlu Coordonator</a:t>
            </a:r>
            <a:endParaRPr kumimoji="0" lang="en-US"/>
          </a:p>
        </p:txBody>
      </p:sp>
      <p:sp>
        <p:nvSpPr>
          <p:cNvPr id="4" name="Substituent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o-RO" smtClean="0"/>
              <a:t>Faceți clic pentru a edita stilurile de text Coordonator</a:t>
            </a:r>
          </a:p>
        </p:txBody>
      </p:sp>
      <p:sp>
        <p:nvSpPr>
          <p:cNvPr id="5" name="Substituent dată 4"/>
          <p:cNvSpPr>
            <a:spLocks noGrp="1"/>
          </p:cNvSpPr>
          <p:nvPr>
            <p:ph type="dt" sz="half" idx="10"/>
          </p:nvPr>
        </p:nvSpPr>
        <p:spPr/>
        <p:txBody>
          <a:bodyPr/>
          <a:lstStyle/>
          <a:p>
            <a:pPr>
              <a:defRPr/>
            </a:pPr>
            <a:fld id="{02675E48-E3C8-4085-AC15-504A85909255}" type="datetime1">
              <a:rPr lang="ro-RO" smtClean="0"/>
              <a:pPr>
                <a:defRPr/>
              </a:pPr>
              <a:t>19/01/2015</a:t>
            </a:fld>
            <a:endParaRPr lang="ro-RO"/>
          </a:p>
        </p:txBody>
      </p:sp>
      <p:sp>
        <p:nvSpPr>
          <p:cNvPr id="6" name="Substituent subsol 5"/>
          <p:cNvSpPr>
            <a:spLocks noGrp="1"/>
          </p:cNvSpPr>
          <p:nvPr>
            <p:ph type="ftr" sz="quarter" idx="11"/>
          </p:nvPr>
        </p:nvSpPr>
        <p:spPr/>
        <p:txBody>
          <a:bodyPr/>
          <a:lstStyle/>
          <a:p>
            <a:pPr>
              <a:defRPr/>
            </a:pPr>
            <a:endParaRPr lang="ro-RO"/>
          </a:p>
        </p:txBody>
      </p:sp>
      <p:sp>
        <p:nvSpPr>
          <p:cNvPr id="7" name="Substituent număr diapozitiv 6"/>
          <p:cNvSpPr>
            <a:spLocks noGrp="1"/>
          </p:cNvSpPr>
          <p:nvPr>
            <p:ph type="sldNum" sz="quarter" idx="12"/>
          </p:nvPr>
        </p:nvSpPr>
        <p:spPr>
          <a:xfrm>
            <a:off x="8077200" y="6356350"/>
            <a:ext cx="609600" cy="365125"/>
          </a:xfrm>
        </p:spPr>
        <p:txBody>
          <a:bodyPr/>
          <a:lstStyle/>
          <a:p>
            <a:pPr>
              <a:defRPr/>
            </a:pPr>
            <a:fld id="{122BFAF6-7916-4A18-94A5-9F758914EF28}" type="slidenum">
              <a:rPr lang="ro-RO" smtClean="0"/>
              <a:pPr>
                <a:defRPr/>
              </a:pPr>
              <a:t>‹#›</a:t>
            </a:fld>
            <a:endParaRPr lang="ro-RO"/>
          </a:p>
        </p:txBody>
      </p:sp>
      <p:sp>
        <p:nvSpPr>
          <p:cNvPr id="3" name="Substituent i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o-RO" smtClean="0"/>
              <a:t>Faceți clic pe pictogramă pentru a adăuga o imagine</a:t>
            </a:r>
            <a:endParaRPr kumimoji="0" lang="en-US" dirty="0"/>
          </a:p>
        </p:txBody>
      </p:sp>
      <p:sp>
        <p:nvSpPr>
          <p:cNvPr id="10" name="Formă liberă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ă liberă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ă liberă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ă liberă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ubstituent titl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o-RO" smtClean="0"/>
              <a:t>Faceți clic pentru a edita stilul de titlu Coordonator</a:t>
            </a:r>
            <a:endParaRPr kumimoji="0" lang="en-US"/>
          </a:p>
        </p:txBody>
      </p:sp>
      <p:sp>
        <p:nvSpPr>
          <p:cNvPr id="30" name="Substituent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o-RO" smtClean="0"/>
              <a:t>Faceți clic pentru a edita stilurile de text Coordonator</a:t>
            </a:r>
          </a:p>
          <a:p>
            <a:pPr lvl="1" eaLnBrk="1" latinLnBrk="0" hangingPunct="1"/>
            <a:r>
              <a:rPr kumimoji="0" lang="ro-RO" smtClean="0"/>
              <a:t>Al doilea nivel</a:t>
            </a:r>
          </a:p>
          <a:p>
            <a:pPr lvl="2" eaLnBrk="1" latinLnBrk="0" hangingPunct="1"/>
            <a:r>
              <a:rPr kumimoji="0" lang="ro-RO" smtClean="0"/>
              <a:t>Al treilea nivel</a:t>
            </a:r>
          </a:p>
          <a:p>
            <a:pPr lvl="3" eaLnBrk="1" latinLnBrk="0" hangingPunct="1"/>
            <a:r>
              <a:rPr kumimoji="0" lang="ro-RO" smtClean="0"/>
              <a:t>Al patrulea nivel</a:t>
            </a:r>
          </a:p>
          <a:p>
            <a:pPr lvl="4" eaLnBrk="1" latinLnBrk="0" hangingPunct="1"/>
            <a:r>
              <a:rPr kumimoji="0" lang="ro-RO" smtClean="0"/>
              <a:t>Al cincilea nivel</a:t>
            </a:r>
            <a:endParaRPr kumimoji="0" lang="en-US"/>
          </a:p>
        </p:txBody>
      </p:sp>
      <p:sp>
        <p:nvSpPr>
          <p:cNvPr id="10" name="Substituent dată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38A3D889-E292-405A-9F1C-3F052DC5D735}" type="datetime1">
              <a:rPr lang="ro-RO" smtClean="0"/>
              <a:pPr>
                <a:defRPr/>
              </a:pPr>
              <a:t>19/01/2015</a:t>
            </a:fld>
            <a:endParaRPr lang="ro-RO"/>
          </a:p>
        </p:txBody>
      </p:sp>
      <p:sp>
        <p:nvSpPr>
          <p:cNvPr id="22" name="Substituent subsol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ro-RO"/>
          </a:p>
        </p:txBody>
      </p:sp>
      <p:sp>
        <p:nvSpPr>
          <p:cNvPr id="18" name="Substituent număr diapozitiv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E476899-543D-4C87-A7FD-7E4B09D0FC74}" type="slidenum">
              <a:rPr lang="ro-RO" smtClean="0"/>
              <a:pPr>
                <a:defRPr/>
              </a:pPr>
              <a:t>‹#›</a:t>
            </a:fld>
            <a:endParaRPr lang="ro-RO"/>
          </a:p>
        </p:txBody>
      </p:sp>
      <p:grpSp>
        <p:nvGrpSpPr>
          <p:cNvPr id="2" name="Grupare 1"/>
          <p:cNvGrpSpPr/>
          <p:nvPr/>
        </p:nvGrpSpPr>
        <p:grpSpPr>
          <a:xfrm>
            <a:off x="-19017" y="202408"/>
            <a:ext cx="9180548" cy="649224"/>
            <a:chOff x="-19045" y="216550"/>
            <a:chExt cx="9180548" cy="649224"/>
          </a:xfrm>
        </p:grpSpPr>
        <p:sp>
          <p:nvSpPr>
            <p:cNvPr id="12" name="Formă liberă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ă liberă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pic>
        <p:nvPicPr>
          <p:cNvPr id="43010" name="Object 1" hidden="1"/>
          <p:cNvPicPr>
            <a:picLocks noChangeAspect="1" noChangeArrowheads="1"/>
          </p:cNvPicPr>
          <p:nvPr>
            <p:custDataLst>
              <p:tags r:id="rId13"/>
            </p:custDataLst>
          </p:nvPr>
        </p:nvPicPr>
        <p:blipFill>
          <a:blip r:embed="rId14">
            <a:extLst>
              <a:ext uri="{28A0092B-C50C-407E-A947-70E740481C1C}">
                <a14:useLocalDpi xmlns=""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10.xml"/><Relationship Id="rId3" Type="http://schemas.openxmlformats.org/officeDocument/2006/relationships/tags" Target="../tags/tag5.xml"/><Relationship Id="rId7" Type="http://schemas.openxmlformats.org/officeDocument/2006/relationships/tags" Target="../tags/tag9.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image" Target="../media/image3.png"/><Relationship Id="rId5" Type="http://schemas.openxmlformats.org/officeDocument/2006/relationships/tags" Target="../tags/tag7.xml"/><Relationship Id="rId10" Type="http://schemas.openxmlformats.org/officeDocument/2006/relationships/notesSlide" Target="../notesSlides/notesSlide1.xml"/><Relationship Id="rId4" Type="http://schemas.openxmlformats.org/officeDocument/2006/relationships/tags" Target="../tags/tag6.xml"/><Relationship Id="rId9"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jpeg"/><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slide" Target="slide2.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slide" Target="slide2.x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7.jpeg"/><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slide" Target="slide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a:blip r:embed="rId11" cstate="print"/>
          <a:srcRect/>
          <a:stretch>
            <a:fillRect/>
          </a:stretch>
        </p:blipFill>
        <p:spPr bwMode="auto">
          <a:xfrm>
            <a:off x="0" y="0"/>
            <a:ext cx="1656184" cy="1062792"/>
          </a:xfrm>
          <a:prstGeom prst="rect">
            <a:avLst/>
          </a:prstGeom>
          <a:ln>
            <a:noFill/>
          </a:ln>
          <a:effectLst>
            <a:softEdge rad="112500"/>
          </a:effectLst>
        </p:spPr>
      </p:pic>
      <p:sp>
        <p:nvSpPr>
          <p:cNvPr id="9" name="Substituent număr diapozitiv 8"/>
          <p:cNvSpPr>
            <a:spLocks noGrp="1"/>
          </p:cNvSpPr>
          <p:nvPr>
            <p:ph type="sldNum" sz="quarter" idx="12"/>
          </p:nvPr>
        </p:nvSpPr>
        <p:spPr/>
        <p:txBody>
          <a:bodyPr/>
          <a:lstStyle/>
          <a:p>
            <a:pPr>
              <a:defRPr/>
            </a:pPr>
            <a:fld id="{A2012F16-3274-44C0-8963-7FD9428A5961}" type="slidenum">
              <a:rPr lang="ro-RO" smtClean="0">
                <a:latin typeface="Arial" pitchFamily="34" charset="0"/>
                <a:cs typeface="Arial" pitchFamily="34" charset="0"/>
              </a:rPr>
              <a:pPr>
                <a:defRPr/>
              </a:pPr>
              <a:t>1</a:t>
            </a:fld>
            <a:endParaRPr lang="ro-RO" dirty="0">
              <a:latin typeface="Arial" pitchFamily="34" charset="0"/>
              <a:cs typeface="Arial" pitchFamily="34" charset="0"/>
            </a:endParaRPr>
          </a:p>
        </p:txBody>
      </p:sp>
      <p:sp>
        <p:nvSpPr>
          <p:cNvPr id="7" name="CasetăText 6"/>
          <p:cNvSpPr txBox="1"/>
          <p:nvPr/>
        </p:nvSpPr>
        <p:spPr>
          <a:xfrm>
            <a:off x="971600" y="836712"/>
            <a:ext cx="7272808" cy="707886"/>
          </a:xfrm>
          <a:prstGeom prst="rect">
            <a:avLst/>
          </a:prstGeom>
          <a:noFill/>
        </p:spPr>
        <p:txBody>
          <a:bodyPr wrap="square" rtlCol="0">
            <a:spAutoFit/>
          </a:bodyPr>
          <a:lstStyle/>
          <a:p>
            <a:pPr algn="ctr"/>
            <a:r>
              <a:rPr lang="en-US" sz="2000" b="1" dirty="0" smtClean="0">
                <a:solidFill>
                  <a:schemeClr val="accent1">
                    <a:lumMod val="75000"/>
                  </a:schemeClr>
                </a:solidFill>
              </a:rPr>
              <a:t>PIA</a:t>
            </a:r>
            <a:r>
              <a:rPr lang="ro-RO" sz="2000" b="1" dirty="0" smtClean="0">
                <a:solidFill>
                  <a:schemeClr val="accent1">
                    <a:lumMod val="75000"/>
                  </a:schemeClr>
                </a:solidFill>
              </a:rPr>
              <a:t>Ţ</a:t>
            </a:r>
            <a:r>
              <a:rPr lang="en-US" sz="2000" b="1" dirty="0" smtClean="0">
                <a:solidFill>
                  <a:schemeClr val="accent1">
                    <a:lumMod val="75000"/>
                  </a:schemeClr>
                </a:solidFill>
              </a:rPr>
              <a:t>A DE CAPITAL </a:t>
            </a:r>
          </a:p>
          <a:p>
            <a:pPr algn="ctr"/>
            <a:r>
              <a:rPr lang="en-US" sz="2000" b="1" dirty="0" smtClean="0">
                <a:solidFill>
                  <a:schemeClr val="accent1">
                    <a:lumMod val="75000"/>
                  </a:schemeClr>
                </a:solidFill>
              </a:rPr>
              <a:t> - PROGRESE </a:t>
            </a:r>
            <a:r>
              <a:rPr lang="ro-RO" sz="2000" b="1" dirty="0" smtClean="0">
                <a:solidFill>
                  <a:schemeClr val="accent1">
                    <a:lumMod val="75000"/>
                  </a:schemeClr>
                </a:solidFill>
              </a:rPr>
              <a:t>Î</a:t>
            </a:r>
            <a:r>
              <a:rPr lang="en-US" sz="2000" b="1" dirty="0" smtClean="0">
                <a:solidFill>
                  <a:schemeClr val="accent1">
                    <a:lumMod val="75000"/>
                  </a:schemeClr>
                </a:solidFill>
              </a:rPr>
              <a:t>N ARMONIZAREA CADRULUI LEGISLATIV -</a:t>
            </a:r>
            <a:endParaRPr lang="en-US" sz="2000" b="1" dirty="0">
              <a:solidFill>
                <a:schemeClr val="accent1">
                  <a:lumMod val="75000"/>
                </a:schemeClr>
              </a:solidFill>
            </a:endParaRPr>
          </a:p>
        </p:txBody>
      </p:sp>
      <p:grpSp>
        <p:nvGrpSpPr>
          <p:cNvPr id="10" name="Group 10"/>
          <p:cNvGrpSpPr/>
          <p:nvPr/>
        </p:nvGrpSpPr>
        <p:grpSpPr>
          <a:xfrm>
            <a:off x="2195736" y="1772816"/>
            <a:ext cx="4968552" cy="4290083"/>
            <a:chOff x="337704" y="2078236"/>
            <a:chExt cx="4968552" cy="4290083"/>
          </a:xfrm>
        </p:grpSpPr>
        <p:sp>
          <p:nvSpPr>
            <p:cNvPr id="11" name="AutoShape 3"/>
            <p:cNvSpPr>
              <a:spLocks noChangeArrowheads="1"/>
            </p:cNvSpPr>
            <p:nvPr>
              <p:custDataLst>
                <p:tags r:id="rId1"/>
              </p:custDataLst>
            </p:nvPr>
          </p:nvSpPr>
          <p:spPr bwMode="auto">
            <a:xfrm>
              <a:off x="1716088" y="3829050"/>
              <a:ext cx="1717960" cy="1404938"/>
            </a:xfrm>
            <a:prstGeom prst="triangle">
              <a:avLst>
                <a:gd name="adj" fmla="val 50000"/>
              </a:avLst>
            </a:prstGeom>
            <a:solidFill>
              <a:schemeClr val="accent3"/>
            </a:solidFill>
            <a:ln w="9525">
              <a:noFill/>
              <a:miter lim="800000"/>
              <a:headEnd/>
              <a:tailEnd/>
            </a:ln>
            <a:effectLst/>
          </p:spPr>
          <p:txBody>
            <a:bodyPr wrap="none" lIns="0" tIns="0" rIns="0" bIns="0" anchor="ctr"/>
            <a:lstStyle/>
            <a:p>
              <a:endParaRPr lang="en-US" dirty="0">
                <a:latin typeface="Arial" pitchFamily="34" charset="0"/>
                <a:cs typeface="Arial" pitchFamily="34" charset="0"/>
              </a:endParaRPr>
            </a:p>
          </p:txBody>
        </p:sp>
        <p:sp>
          <p:nvSpPr>
            <p:cNvPr id="12" name="Freeform 4"/>
            <p:cNvSpPr>
              <a:spLocks/>
            </p:cNvSpPr>
            <p:nvPr>
              <p:custDataLst>
                <p:tags r:id="rId2"/>
              </p:custDataLst>
            </p:nvPr>
          </p:nvSpPr>
          <p:spPr bwMode="auto">
            <a:xfrm>
              <a:off x="750888" y="3090863"/>
              <a:ext cx="1990725" cy="2833687"/>
            </a:xfrm>
            <a:custGeom>
              <a:avLst/>
              <a:gdLst/>
              <a:ahLst/>
              <a:cxnLst>
                <a:cxn ang="0">
                  <a:pos x="0" y="1404"/>
                </a:cxn>
                <a:cxn ang="0">
                  <a:pos x="814" y="0"/>
                </a:cxn>
                <a:cxn ang="0">
                  <a:pos x="986" y="329"/>
                </a:cxn>
              </a:cxnLst>
              <a:rect l="0" t="0" r="r" b="b"/>
              <a:pathLst>
                <a:path w="986" h="1404">
                  <a:moveTo>
                    <a:pt x="0" y="1404"/>
                  </a:moveTo>
                  <a:lnTo>
                    <a:pt x="814" y="0"/>
                  </a:lnTo>
                  <a:lnTo>
                    <a:pt x="986" y="329"/>
                  </a:lnTo>
                </a:path>
              </a:pathLst>
            </a:custGeom>
            <a:noFill/>
            <a:ln w="22225" cap="flat" cmpd="sng">
              <a:solidFill>
                <a:schemeClr val="tx2"/>
              </a:solidFill>
              <a:prstDash val="solid"/>
              <a:round/>
              <a:headEnd type="none" w="med" len="med"/>
              <a:tailEnd type="triangle" w="lg" len="lg"/>
            </a:ln>
            <a:effectLst/>
          </p:spPr>
          <p:txBody>
            <a:bodyPr wrap="none" lIns="0" tIns="0" rIns="0" bIns="0" anchor="ctr"/>
            <a:lstStyle/>
            <a:p>
              <a:endParaRPr lang="en-US">
                <a:latin typeface="Arial" pitchFamily="34" charset="0"/>
                <a:cs typeface="Arial" pitchFamily="34" charset="0"/>
              </a:endParaRPr>
            </a:p>
          </p:txBody>
        </p:sp>
        <p:sp>
          <p:nvSpPr>
            <p:cNvPr id="13" name="Freeform 5"/>
            <p:cNvSpPr>
              <a:spLocks/>
            </p:cNvSpPr>
            <p:nvPr>
              <p:custDataLst>
                <p:tags r:id="rId3"/>
              </p:custDataLst>
            </p:nvPr>
          </p:nvSpPr>
          <p:spPr bwMode="auto">
            <a:xfrm>
              <a:off x="1144588" y="5202238"/>
              <a:ext cx="3276600" cy="569912"/>
            </a:xfrm>
            <a:custGeom>
              <a:avLst/>
              <a:gdLst/>
              <a:ahLst/>
              <a:cxnLst>
                <a:cxn ang="0">
                  <a:pos x="1623" y="281"/>
                </a:cxn>
                <a:cxn ang="0">
                  <a:pos x="0" y="277"/>
                </a:cxn>
                <a:cxn ang="0">
                  <a:pos x="174" y="0"/>
                </a:cxn>
              </a:cxnLst>
              <a:rect l="0" t="0" r="r" b="b"/>
              <a:pathLst>
                <a:path w="1623" h="281">
                  <a:moveTo>
                    <a:pt x="1623" y="281"/>
                  </a:moveTo>
                  <a:lnTo>
                    <a:pt x="0" y="277"/>
                  </a:lnTo>
                  <a:lnTo>
                    <a:pt x="174" y="0"/>
                  </a:lnTo>
                </a:path>
              </a:pathLst>
            </a:custGeom>
            <a:noFill/>
            <a:ln w="22225" cap="flat" cmpd="sng">
              <a:solidFill>
                <a:schemeClr val="tx2"/>
              </a:solidFill>
              <a:prstDash val="solid"/>
              <a:round/>
              <a:headEnd type="none" w="med" len="med"/>
              <a:tailEnd type="triangle" w="lg" len="lg"/>
            </a:ln>
            <a:effectLst/>
          </p:spPr>
          <p:txBody>
            <a:bodyPr wrap="none" lIns="0" tIns="0" rIns="0" bIns="0" anchor="ctr"/>
            <a:lstStyle/>
            <a:p>
              <a:endParaRPr lang="en-US">
                <a:latin typeface="Arial" pitchFamily="34" charset="0"/>
                <a:cs typeface="Arial" pitchFamily="34" charset="0"/>
              </a:endParaRPr>
            </a:p>
          </p:txBody>
        </p:sp>
        <p:sp>
          <p:nvSpPr>
            <p:cNvPr id="14" name="Freeform 6"/>
            <p:cNvSpPr>
              <a:spLocks/>
            </p:cNvSpPr>
            <p:nvPr>
              <p:custDataLst>
                <p:tags r:id="rId4"/>
              </p:custDataLst>
            </p:nvPr>
          </p:nvSpPr>
          <p:spPr bwMode="auto">
            <a:xfrm>
              <a:off x="2714079" y="3086348"/>
              <a:ext cx="1354683" cy="2411165"/>
            </a:xfrm>
            <a:custGeom>
              <a:avLst/>
              <a:gdLst/>
              <a:ahLst/>
              <a:cxnLst>
                <a:cxn ang="0">
                  <a:pos x="0" y="0"/>
                </a:cxn>
                <a:cxn ang="0">
                  <a:pos x="808" y="1408"/>
                </a:cxn>
                <a:cxn ang="0">
                  <a:pos x="430" y="1407"/>
                </a:cxn>
              </a:cxnLst>
              <a:rect l="0" t="0" r="r" b="b"/>
              <a:pathLst>
                <a:path w="808" h="1408">
                  <a:moveTo>
                    <a:pt x="0" y="0"/>
                  </a:moveTo>
                  <a:lnTo>
                    <a:pt x="808" y="1408"/>
                  </a:lnTo>
                  <a:lnTo>
                    <a:pt x="430" y="1407"/>
                  </a:lnTo>
                </a:path>
              </a:pathLst>
            </a:custGeom>
            <a:noFill/>
            <a:ln w="22225" cap="flat" cmpd="sng">
              <a:solidFill>
                <a:schemeClr val="tx2"/>
              </a:solidFill>
              <a:prstDash val="solid"/>
              <a:round/>
              <a:headEnd type="none" w="med" len="med"/>
              <a:tailEnd type="triangle" w="lg" len="lg"/>
            </a:ln>
            <a:effectLst/>
          </p:spPr>
          <p:txBody>
            <a:bodyPr wrap="none" lIns="0" tIns="0" rIns="0" bIns="0" anchor="ctr"/>
            <a:lstStyle/>
            <a:p>
              <a:endParaRPr lang="en-US">
                <a:latin typeface="Arial" pitchFamily="34" charset="0"/>
                <a:cs typeface="Arial" pitchFamily="34" charset="0"/>
              </a:endParaRPr>
            </a:p>
          </p:txBody>
        </p:sp>
        <p:sp>
          <p:nvSpPr>
            <p:cNvPr id="15" name="Textframe 13"/>
            <p:cNvSpPr>
              <a:spLocks noChangeArrowheads="1"/>
            </p:cNvSpPr>
            <p:nvPr>
              <p:custDataLst>
                <p:tags r:id="rId5"/>
              </p:custDataLst>
            </p:nvPr>
          </p:nvSpPr>
          <p:spPr bwMode="auto">
            <a:xfrm>
              <a:off x="1921992" y="2726308"/>
              <a:ext cx="1618994" cy="257635"/>
            </a:xfrm>
            <a:prstGeom prst="rect">
              <a:avLst/>
            </a:prstGeom>
            <a:noFill/>
            <a:ln w="6350">
              <a:noFill/>
              <a:miter lim="800000"/>
              <a:headEnd/>
              <a:tailEnd/>
            </a:ln>
            <a:effectLst/>
          </p:spPr>
          <p:txBody>
            <a:bodyPr wrap="square" lIns="0" tIns="0" rIns="0" bIns="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defTabSz="330200">
                <a:lnSpc>
                  <a:spcPct val="93000"/>
                </a:lnSpc>
                <a:buSzPct val="100000"/>
              </a:pPr>
              <a:r>
                <a:rPr lang="ro-RO" altLang="de-DE" sz="1800" dirty="0" smtClean="0">
                  <a:solidFill>
                    <a:schemeClr val="accent1">
                      <a:lumMod val="75000"/>
                    </a:schemeClr>
                  </a:solidFill>
                  <a:latin typeface="Arial" pitchFamily="34" charset="0"/>
                  <a:cs typeface="Arial" pitchFamily="34" charset="0"/>
                </a:rPr>
                <a:t>Intermediari</a:t>
              </a:r>
              <a:endParaRPr lang="en-US" altLang="de-DE" sz="1800" b="0" dirty="0">
                <a:solidFill>
                  <a:schemeClr val="accent1">
                    <a:lumMod val="75000"/>
                  </a:schemeClr>
                </a:solidFill>
                <a:latin typeface="Arial" pitchFamily="34" charset="0"/>
                <a:cs typeface="Arial" pitchFamily="34" charset="0"/>
              </a:endParaRPr>
            </a:p>
          </p:txBody>
        </p:sp>
        <p:sp>
          <p:nvSpPr>
            <p:cNvPr id="16" name="Textframe 13"/>
            <p:cNvSpPr>
              <a:spLocks noChangeArrowheads="1"/>
            </p:cNvSpPr>
            <p:nvPr>
              <p:custDataLst>
                <p:tags r:id="rId6"/>
              </p:custDataLst>
            </p:nvPr>
          </p:nvSpPr>
          <p:spPr bwMode="auto">
            <a:xfrm>
              <a:off x="4191318" y="5366708"/>
              <a:ext cx="610882" cy="257635"/>
            </a:xfrm>
            <a:prstGeom prst="rect">
              <a:avLst/>
            </a:prstGeom>
            <a:noFill/>
            <a:ln w="6350">
              <a:noFill/>
              <a:miter lim="800000"/>
              <a:headEnd/>
              <a:tailEnd/>
            </a:ln>
            <a:effectLst/>
          </p:spPr>
          <p:txBody>
            <a:bodyPr wrap="square" lIns="0" tIns="0" rIns="0" bIns="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defTabSz="330200">
                <a:lnSpc>
                  <a:spcPct val="93000"/>
                </a:lnSpc>
                <a:buSzPct val="100000"/>
              </a:pPr>
              <a:r>
                <a:rPr lang="ro-RO" altLang="de-DE" sz="1800" dirty="0" smtClean="0">
                  <a:solidFill>
                    <a:schemeClr val="accent1">
                      <a:lumMod val="75000"/>
                    </a:schemeClr>
                  </a:solidFill>
                  <a:latin typeface="Arial" pitchFamily="34" charset="0"/>
                  <a:cs typeface="Arial" pitchFamily="34" charset="0"/>
                </a:rPr>
                <a:t>OPC</a:t>
              </a:r>
              <a:endParaRPr lang="en-US" altLang="de-DE" sz="1800" b="0" dirty="0">
                <a:solidFill>
                  <a:schemeClr val="accent1">
                    <a:lumMod val="75000"/>
                  </a:schemeClr>
                </a:solidFill>
                <a:latin typeface="Arial" pitchFamily="34" charset="0"/>
                <a:cs typeface="Arial" pitchFamily="34" charset="0"/>
              </a:endParaRPr>
            </a:p>
          </p:txBody>
        </p:sp>
        <p:sp>
          <p:nvSpPr>
            <p:cNvPr id="17" name="Textframe 13"/>
            <p:cNvSpPr>
              <a:spLocks noChangeArrowheads="1"/>
            </p:cNvSpPr>
            <p:nvPr>
              <p:custDataLst>
                <p:tags r:id="rId7"/>
              </p:custDataLst>
            </p:nvPr>
          </p:nvSpPr>
          <p:spPr bwMode="auto">
            <a:xfrm>
              <a:off x="337704" y="6110684"/>
              <a:ext cx="4968552" cy="257635"/>
            </a:xfrm>
            <a:prstGeom prst="rect">
              <a:avLst/>
            </a:prstGeom>
            <a:noFill/>
            <a:ln w="6350">
              <a:noFill/>
              <a:miter lim="800000"/>
              <a:headEnd/>
              <a:tailEnd/>
            </a:ln>
            <a:effectLst/>
          </p:spPr>
          <p:txBody>
            <a:bodyPr wrap="square" lIns="0" tIns="0" rIns="0" bIns="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defTabSz="330200">
                <a:lnSpc>
                  <a:spcPct val="93000"/>
                </a:lnSpc>
                <a:buSzPct val="100000"/>
              </a:pPr>
              <a:r>
                <a:rPr lang="ro-RO" altLang="de-DE" sz="1800" dirty="0" smtClean="0">
                  <a:solidFill>
                    <a:schemeClr val="accent1">
                      <a:lumMod val="75000"/>
                    </a:schemeClr>
                  </a:solidFill>
                  <a:latin typeface="Arial" pitchFamily="34" charset="0"/>
                  <a:cs typeface="Arial" pitchFamily="34" charset="0"/>
                </a:rPr>
                <a:t>Depozitari, Case de compensație/</a:t>
              </a:r>
              <a:r>
                <a:rPr lang="ro-RO" altLang="de-DE" sz="1800" dirty="0" err="1" smtClean="0">
                  <a:solidFill>
                    <a:schemeClr val="accent1">
                      <a:lumMod val="75000"/>
                    </a:schemeClr>
                  </a:solidFill>
                  <a:latin typeface="Arial" pitchFamily="34" charset="0"/>
                  <a:cs typeface="Arial" pitchFamily="34" charset="0"/>
                </a:rPr>
                <a:t>contrapărți</a:t>
              </a:r>
              <a:endParaRPr lang="en-US" altLang="de-DE" sz="1800" b="0" dirty="0">
                <a:solidFill>
                  <a:schemeClr val="accent1">
                    <a:lumMod val="75000"/>
                  </a:schemeClr>
                </a:solidFill>
                <a:latin typeface="Arial" pitchFamily="34" charset="0"/>
                <a:cs typeface="Arial" pitchFamily="34" charset="0"/>
              </a:endParaRPr>
            </a:p>
          </p:txBody>
        </p:sp>
        <p:sp>
          <p:nvSpPr>
            <p:cNvPr id="18" name="Textframe 13"/>
            <p:cNvSpPr>
              <a:spLocks noChangeArrowheads="1"/>
            </p:cNvSpPr>
            <p:nvPr>
              <p:custDataLst>
                <p:tags r:id="rId8"/>
              </p:custDataLst>
            </p:nvPr>
          </p:nvSpPr>
          <p:spPr bwMode="auto">
            <a:xfrm>
              <a:off x="481720" y="2078236"/>
              <a:ext cx="4392488" cy="257635"/>
            </a:xfrm>
            <a:prstGeom prst="rect">
              <a:avLst/>
            </a:prstGeom>
            <a:noFill/>
            <a:ln w="6350">
              <a:noFill/>
              <a:miter lim="800000"/>
              <a:headEnd/>
              <a:tailEnd/>
            </a:ln>
            <a:effectLst/>
          </p:spPr>
          <p:txBody>
            <a:bodyPr wrap="square" lIns="0" tIns="0" rIns="0" bIns="0">
              <a:spAutoFit/>
            </a:bodyPr>
            <a:lstStyle>
              <a:defPPr>
                <a:defRPr lang="de-DE"/>
              </a:defPPr>
              <a:lvl1pPr algn="l" rtl="0" fontAlgn="base">
                <a:spcBef>
                  <a:spcPct val="0"/>
                </a:spcBef>
                <a:spcAft>
                  <a:spcPct val="0"/>
                </a:spcAft>
                <a:defRPr sz="1300" b="1" kern="1200">
                  <a:solidFill>
                    <a:schemeClr val="tx1"/>
                  </a:solidFill>
                  <a:latin typeface="Arial" charset="0"/>
                  <a:ea typeface="+mn-ea"/>
                  <a:cs typeface="+mn-cs"/>
                </a:defRPr>
              </a:lvl1pPr>
              <a:lvl2pPr marL="457200" algn="l" rtl="0" fontAlgn="base">
                <a:spcBef>
                  <a:spcPct val="0"/>
                </a:spcBef>
                <a:spcAft>
                  <a:spcPct val="0"/>
                </a:spcAft>
                <a:defRPr sz="1300" b="1" kern="1200">
                  <a:solidFill>
                    <a:schemeClr val="tx1"/>
                  </a:solidFill>
                  <a:latin typeface="Arial" charset="0"/>
                  <a:ea typeface="+mn-ea"/>
                  <a:cs typeface="+mn-cs"/>
                </a:defRPr>
              </a:lvl2pPr>
              <a:lvl3pPr marL="914400" algn="l" rtl="0" fontAlgn="base">
                <a:spcBef>
                  <a:spcPct val="0"/>
                </a:spcBef>
                <a:spcAft>
                  <a:spcPct val="0"/>
                </a:spcAft>
                <a:defRPr sz="1300" b="1" kern="1200">
                  <a:solidFill>
                    <a:schemeClr val="tx1"/>
                  </a:solidFill>
                  <a:latin typeface="Arial" charset="0"/>
                  <a:ea typeface="+mn-ea"/>
                  <a:cs typeface="+mn-cs"/>
                </a:defRPr>
              </a:lvl3pPr>
              <a:lvl4pPr marL="1371600" algn="l" rtl="0" fontAlgn="base">
                <a:spcBef>
                  <a:spcPct val="0"/>
                </a:spcBef>
                <a:spcAft>
                  <a:spcPct val="0"/>
                </a:spcAft>
                <a:defRPr sz="1300" b="1" kern="1200">
                  <a:solidFill>
                    <a:schemeClr val="tx1"/>
                  </a:solidFill>
                  <a:latin typeface="Arial" charset="0"/>
                  <a:ea typeface="+mn-ea"/>
                  <a:cs typeface="+mn-cs"/>
                </a:defRPr>
              </a:lvl4pPr>
              <a:lvl5pPr marL="1828800" algn="l" rtl="0" fontAlgn="base">
                <a:spcBef>
                  <a:spcPct val="0"/>
                </a:spcBef>
                <a:spcAft>
                  <a:spcPct val="0"/>
                </a:spcAft>
                <a:defRPr sz="1300" b="1" kern="1200">
                  <a:solidFill>
                    <a:schemeClr val="tx1"/>
                  </a:solidFill>
                  <a:latin typeface="Arial" charset="0"/>
                  <a:ea typeface="+mn-ea"/>
                  <a:cs typeface="+mn-cs"/>
                </a:defRPr>
              </a:lvl5pPr>
              <a:lvl6pPr marL="2286000" algn="l" defTabSz="914400" rtl="0" eaLnBrk="1" latinLnBrk="0" hangingPunct="1">
                <a:defRPr sz="1300" b="1" kern="1200">
                  <a:solidFill>
                    <a:schemeClr val="tx1"/>
                  </a:solidFill>
                  <a:latin typeface="Arial" charset="0"/>
                  <a:ea typeface="+mn-ea"/>
                  <a:cs typeface="+mn-cs"/>
                </a:defRPr>
              </a:lvl6pPr>
              <a:lvl7pPr marL="2743200" algn="l" defTabSz="914400" rtl="0" eaLnBrk="1" latinLnBrk="0" hangingPunct="1">
                <a:defRPr sz="1300" b="1" kern="1200">
                  <a:solidFill>
                    <a:schemeClr val="tx1"/>
                  </a:solidFill>
                  <a:latin typeface="Arial" charset="0"/>
                  <a:ea typeface="+mn-ea"/>
                  <a:cs typeface="+mn-cs"/>
                </a:defRPr>
              </a:lvl7pPr>
              <a:lvl8pPr marL="3200400" algn="l" defTabSz="914400" rtl="0" eaLnBrk="1" latinLnBrk="0" hangingPunct="1">
                <a:defRPr sz="1300" b="1" kern="1200">
                  <a:solidFill>
                    <a:schemeClr val="tx1"/>
                  </a:solidFill>
                  <a:latin typeface="Arial" charset="0"/>
                  <a:ea typeface="+mn-ea"/>
                  <a:cs typeface="+mn-cs"/>
                </a:defRPr>
              </a:lvl8pPr>
              <a:lvl9pPr marL="3657600" algn="l" defTabSz="914400" rtl="0" eaLnBrk="1" latinLnBrk="0" hangingPunct="1">
                <a:defRPr sz="1300" b="1" kern="1200">
                  <a:solidFill>
                    <a:schemeClr val="tx1"/>
                  </a:solidFill>
                  <a:latin typeface="Arial" charset="0"/>
                  <a:ea typeface="+mn-ea"/>
                  <a:cs typeface="+mn-cs"/>
                </a:defRPr>
              </a:lvl9pPr>
            </a:lstStyle>
            <a:p>
              <a:pPr defTabSz="330200">
                <a:lnSpc>
                  <a:spcPct val="93000"/>
                </a:lnSpc>
                <a:buSzPct val="100000"/>
              </a:pPr>
              <a:r>
                <a:rPr lang="ro-RO" altLang="de-DE" sz="1800" dirty="0" smtClean="0">
                  <a:solidFill>
                    <a:schemeClr val="accent1">
                      <a:lumMod val="75000"/>
                    </a:schemeClr>
                  </a:solidFill>
                  <a:latin typeface="Arial" pitchFamily="34" charset="0"/>
                  <a:cs typeface="Arial" pitchFamily="34" charset="0"/>
                </a:rPr>
                <a:t>Autoritatea de Supraveghere Financiară</a:t>
              </a:r>
              <a:endParaRPr lang="en-US" altLang="de-DE" sz="1800" b="0" dirty="0">
                <a:solidFill>
                  <a:schemeClr val="accent1">
                    <a:lumMod val="75000"/>
                  </a:schemeClr>
                </a:solidFill>
                <a:latin typeface="Arial" pitchFamily="34" charset="0"/>
                <a:cs typeface="Arial" pitchFamily="34" charset="0"/>
              </a:endParaRPr>
            </a:p>
          </p:txBody>
        </p:sp>
      </p:grpSp>
      <p:sp>
        <p:nvSpPr>
          <p:cNvPr id="19" name="CasetăText 18"/>
          <p:cNvSpPr txBox="1"/>
          <p:nvPr/>
        </p:nvSpPr>
        <p:spPr>
          <a:xfrm>
            <a:off x="3779912" y="4365104"/>
            <a:ext cx="1296144" cy="584775"/>
          </a:xfrm>
          <a:prstGeom prst="rect">
            <a:avLst/>
          </a:prstGeom>
          <a:noFill/>
        </p:spPr>
        <p:txBody>
          <a:bodyPr wrap="square" rtlCol="0">
            <a:spAutoFit/>
          </a:bodyPr>
          <a:lstStyle/>
          <a:p>
            <a:pPr algn="ctr"/>
            <a:r>
              <a:rPr lang="ro-RO" sz="1600" b="1" dirty="0" smtClean="0">
                <a:solidFill>
                  <a:schemeClr val="accent1">
                    <a:lumMod val="75000"/>
                  </a:schemeClr>
                </a:solidFill>
                <a:latin typeface="Arial" pitchFamily="34" charset="0"/>
                <a:cs typeface="Arial" pitchFamily="34" charset="0"/>
              </a:rPr>
              <a:t>Operatori bursieri</a:t>
            </a:r>
            <a:endParaRPr lang="ro-RO" sz="1600" b="1" dirty="0"/>
          </a:p>
        </p:txBody>
      </p:sp>
      <p:sp>
        <p:nvSpPr>
          <p:cNvPr id="20" name="Săgeată în jos 19"/>
          <p:cNvSpPr/>
          <p:nvPr/>
        </p:nvSpPr>
        <p:spPr>
          <a:xfrm>
            <a:off x="4283968" y="2060848"/>
            <a:ext cx="288032" cy="360040"/>
          </a:xfrm>
          <a:prstGeom prst="downArrow">
            <a:avLst/>
          </a:prstGeom>
          <a:solidFill>
            <a:schemeClr val="accent1">
              <a:lumMod val="7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p:nvGraphicFramePr>
        <p:xfrm>
          <a:off x="0" y="0"/>
          <a:ext cx="158750" cy="158750"/>
        </p:xfrm>
        <a:graphic>
          <a:graphicData uri="http://schemas.openxmlformats.org/presentationml/2006/ole">
            <p:oleObj spid="_x0000_s2053" name="think-cell Slide" r:id="rId3" imgW="360" imgH="360" progId="">
              <p:embed/>
            </p:oleObj>
          </a:graphicData>
        </a:graphic>
      </p:graphicFrame>
      <p:sp>
        <p:nvSpPr>
          <p:cNvPr id="6" name="Titlu 1"/>
          <p:cNvSpPr>
            <a:spLocks noGrp="1"/>
          </p:cNvSpPr>
          <p:nvPr>
            <p:ph type="title"/>
          </p:nvPr>
        </p:nvSpPr>
        <p:spPr>
          <a:xfrm>
            <a:off x="736600" y="738130"/>
            <a:ext cx="7867848" cy="710606"/>
          </a:xfrm>
          <a:noFill/>
          <a:effectLst/>
        </p:spPr>
        <p:txBody>
          <a:bodyPr>
            <a:noAutofit/>
          </a:bodyPr>
          <a:lstStyle/>
          <a:p>
            <a:pPr marL="189914" lvl="0" indent="-189914">
              <a:spcBef>
                <a:spcPct val="20000"/>
              </a:spcBef>
              <a:spcAft>
                <a:spcPts val="600"/>
              </a:spcAft>
              <a:defRPr/>
            </a:pPr>
            <a:r>
              <a:rPr lang="en-US" sz="2000" b="1" dirty="0" smtClean="0">
                <a:solidFill>
                  <a:schemeClr val="accent1">
                    <a:lumMod val="75000"/>
                  </a:schemeClr>
                </a:solidFill>
                <a:latin typeface="Arial" pitchFamily="34" charset="0"/>
                <a:cs typeface="Arial" pitchFamily="34" charset="0"/>
              </a:rPr>
              <a:t>	</a:t>
            </a:r>
            <a:r>
              <a:rPr lang="ro-RO" sz="2000" b="1" dirty="0" smtClean="0">
                <a:solidFill>
                  <a:schemeClr val="accent1">
                    <a:lumMod val="75000"/>
                  </a:schemeClr>
                </a:solidFill>
                <a:latin typeface="Arial" pitchFamily="34" charset="0"/>
                <a:cs typeface="Arial" pitchFamily="34" charset="0"/>
              </a:rPr>
              <a:t>Proiectul de lege privind administratorii fondurilor de investiţii alternative </a:t>
            </a:r>
          </a:p>
        </p:txBody>
      </p:sp>
      <p:sp>
        <p:nvSpPr>
          <p:cNvPr id="4" name="Slide Number Placeholder 3"/>
          <p:cNvSpPr>
            <a:spLocks noGrp="1"/>
          </p:cNvSpPr>
          <p:nvPr>
            <p:ph type="sldNum" sz="quarter" idx="12"/>
          </p:nvPr>
        </p:nvSpPr>
        <p:spPr/>
        <p:txBody>
          <a:bodyPr/>
          <a:lstStyle/>
          <a:p>
            <a:pPr>
              <a:defRPr/>
            </a:pPr>
            <a:fld id="{34E6ACB5-F789-4E56-9726-B664AA5C56F7}" type="slidenum">
              <a:rPr lang="ro-RO" smtClean="0">
                <a:latin typeface="Arial" pitchFamily="34" charset="0"/>
                <a:cs typeface="Arial" pitchFamily="34" charset="0"/>
              </a:rPr>
              <a:pPr>
                <a:defRPr/>
              </a:pPr>
              <a:t>10</a:t>
            </a:fld>
            <a:endParaRPr lang="ro-RO" dirty="0">
              <a:latin typeface="Arial" pitchFamily="34" charset="0"/>
              <a:cs typeface="Arial" pitchFamily="34" charset="0"/>
            </a:endParaRPr>
          </a:p>
        </p:txBody>
      </p:sp>
      <p:sp>
        <p:nvSpPr>
          <p:cNvPr id="12" name="RbNavigator"/>
          <p:cNvSpPr txBox="1"/>
          <p:nvPr/>
        </p:nvSpPr>
        <p:spPr>
          <a:xfrm>
            <a:off x="7596336" y="260648"/>
            <a:ext cx="1080120" cy="274320"/>
          </a:xfrm>
          <a:prstGeom prst="rect">
            <a:avLst/>
          </a:prstGeom>
          <a:solidFill>
            <a:schemeClr val="tx2"/>
          </a:solidFill>
        </p:spPr>
        <p:txBody>
          <a:bodyPr vert="horz" wrap="none" lIns="0" tIns="0" rIns="0" bIns="0" rtlCol="0" anchor="ctr">
            <a:noAutofit/>
          </a:bodyPr>
          <a:lstStyle/>
          <a:p>
            <a:pPr algn="ctr"/>
            <a:r>
              <a:rPr kumimoji="1" lang="ro-RO" sz="1300" b="1" dirty="0" smtClean="0">
                <a:solidFill>
                  <a:schemeClr val="bg1"/>
                </a:solidFill>
                <a:latin typeface="Arial" pitchFamily="34" charset="0"/>
                <a:cs typeface="Arial" pitchFamily="34" charset="0"/>
                <a:hlinkClick r:id="rId4" action="ppaction://hlinksldjump"/>
              </a:rPr>
              <a:t>Prima pagină</a:t>
            </a:r>
            <a:endParaRPr kumimoji="1" lang="en-US" sz="1300" b="1" dirty="0">
              <a:solidFill>
                <a:schemeClr val="bg1"/>
              </a:solidFill>
              <a:latin typeface="Arial" pitchFamily="34" charset="0"/>
              <a:cs typeface="Arial" pitchFamily="34" charset="0"/>
            </a:endParaRPr>
          </a:p>
        </p:txBody>
      </p:sp>
      <p:sp>
        <p:nvSpPr>
          <p:cNvPr id="15" name="Rectangle 120"/>
          <p:cNvSpPr>
            <a:spLocks/>
          </p:cNvSpPr>
          <p:nvPr/>
        </p:nvSpPr>
        <p:spPr>
          <a:xfrm>
            <a:off x="755577" y="1700808"/>
            <a:ext cx="7848872" cy="440325"/>
          </a:xfrm>
          <a:prstGeom prst="rect">
            <a:avLst/>
          </a:prstGeom>
          <a:solidFill>
            <a:schemeClr val="accent3"/>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just">
              <a:buNone/>
            </a:pPr>
            <a:r>
              <a:rPr lang="ro-RO" sz="1600" b="1" dirty="0" smtClean="0">
                <a:solidFill>
                  <a:schemeClr val="accent1">
                    <a:lumMod val="75000"/>
                  </a:schemeClr>
                </a:solidFill>
                <a:latin typeface="Arial" pitchFamily="34" charset="0"/>
                <a:cs typeface="Arial" pitchFamily="34" charset="0"/>
              </a:rPr>
              <a:t>Noutăți</a:t>
            </a:r>
          </a:p>
        </p:txBody>
      </p:sp>
      <p:sp>
        <p:nvSpPr>
          <p:cNvPr id="11" name="CasetăText 34"/>
          <p:cNvSpPr txBox="1">
            <a:spLocks noChangeArrowheads="1"/>
          </p:cNvSpPr>
          <p:nvPr/>
        </p:nvSpPr>
        <p:spPr bwMode="auto">
          <a:xfrm>
            <a:off x="683568" y="2132856"/>
            <a:ext cx="7992814" cy="4170372"/>
          </a:xfrm>
          <a:prstGeom prst="rect">
            <a:avLst/>
          </a:prstGeom>
          <a:noFill/>
          <a:ln w="9525">
            <a:noFill/>
            <a:miter lim="800000"/>
            <a:headEnd/>
            <a:tailEnd/>
          </a:ln>
        </p:spPr>
        <p:txBody>
          <a:bodyPr wrap="square">
            <a:spAutoFit/>
          </a:bodyPr>
          <a:lstStyle/>
          <a:p>
            <a:pPr marL="0" lvl="0" indent="0" algn="just">
              <a:spcBef>
                <a:spcPts val="0"/>
              </a:spcBef>
              <a:spcAft>
                <a:spcPts val="300"/>
              </a:spcAft>
              <a:buClr>
                <a:schemeClr val="tx1"/>
              </a:buClr>
              <a:buFont typeface="Arial" pitchFamily="34" charset="0"/>
              <a:buChar char="•"/>
            </a:pPr>
            <a:r>
              <a:rPr lang="ro-RO" sz="1400" dirty="0" smtClean="0">
                <a:latin typeface="Arial" pitchFamily="34" charset="0"/>
                <a:cs typeface="Arial" pitchFamily="34" charset="0"/>
              </a:rPr>
              <a:t> Scopul principal al acestui proiect de act normativ este transpunerea în legislaţia din România a Directivei</a:t>
            </a:r>
            <a:r>
              <a:rPr lang="en-US" sz="1400" dirty="0" smtClean="0">
                <a:latin typeface="Arial" pitchFamily="34" charset="0"/>
                <a:cs typeface="Arial" pitchFamily="34" charset="0"/>
              </a:rPr>
              <a:t> nr. 61/2011 (</a:t>
            </a:r>
            <a:r>
              <a:rPr lang="ro-RO" sz="1400" dirty="0" smtClean="0">
                <a:latin typeface="Arial" pitchFamily="34" charset="0"/>
                <a:cs typeface="Arial" pitchFamily="34" charset="0"/>
              </a:rPr>
              <a:t>DAFIA</a:t>
            </a:r>
            <a:r>
              <a:rPr lang="en-US" sz="1400" dirty="0" smtClean="0">
                <a:latin typeface="Arial" pitchFamily="34" charset="0"/>
                <a:cs typeface="Arial" pitchFamily="34" charset="0"/>
              </a:rPr>
              <a:t>);</a:t>
            </a:r>
            <a:endParaRPr lang="ro-RO" sz="1400" dirty="0" smtClean="0">
              <a:latin typeface="Arial" pitchFamily="34" charset="0"/>
              <a:cs typeface="Arial" pitchFamily="34" charset="0"/>
            </a:endParaRPr>
          </a:p>
          <a:p>
            <a:pPr marL="0" lvl="0" indent="0" algn="just">
              <a:spcBef>
                <a:spcPts val="0"/>
              </a:spcBef>
              <a:spcAft>
                <a:spcPts val="300"/>
              </a:spcAft>
              <a:buClr>
                <a:schemeClr val="tx1"/>
              </a:buClr>
              <a:buFont typeface="Arial" pitchFamily="34" charset="0"/>
              <a:buChar char="•"/>
            </a:pPr>
            <a:endParaRPr lang="ro-RO" sz="1400" dirty="0" smtClean="0">
              <a:latin typeface="Arial" pitchFamily="34" charset="0"/>
              <a:cs typeface="Arial" pitchFamily="34" charset="0"/>
            </a:endParaRPr>
          </a:p>
          <a:p>
            <a:pPr marL="0" lvl="0" indent="0" algn="just">
              <a:spcBef>
                <a:spcPts val="0"/>
              </a:spcBef>
              <a:spcAft>
                <a:spcPts val="300"/>
              </a:spcAft>
              <a:buClr>
                <a:schemeClr val="tx1"/>
              </a:buClr>
              <a:buFont typeface="Arial" pitchFamily="34" charset="0"/>
              <a:buChar char="•"/>
            </a:pPr>
            <a:r>
              <a:rPr lang="ro-RO" sz="1400" dirty="0" smtClean="0">
                <a:latin typeface="Arial" pitchFamily="34" charset="0"/>
                <a:cs typeface="Arial" pitchFamily="34" charset="0"/>
              </a:rPr>
              <a:t> DAFIA îşi propune să realizeze la nivelul Uniunii Europene un cadru juridic armonizat pentru autorizarea şi supravegherea administratorilor de fonduri de investiţii alternative (AFIA), respectiv să reglementeze activitatea tuturor administratorilor de fonduri de investiţii alternative (FIA), altele decât organismele de plasament colectiv în valori mobiliare (OPCVM), care distribuie titluri de participare</a:t>
            </a:r>
            <a:r>
              <a:rPr lang="ro-RO" sz="1400" b="1" dirty="0" smtClean="0">
                <a:latin typeface="Arial" pitchFamily="34" charset="0"/>
                <a:cs typeface="Arial" pitchFamily="34" charset="0"/>
              </a:rPr>
              <a:t> în special către investitorii profesionali,</a:t>
            </a:r>
            <a:r>
              <a:rPr lang="ro-RO" sz="1400" dirty="0" smtClean="0">
                <a:latin typeface="Arial" pitchFamily="34" charset="0"/>
                <a:cs typeface="Arial" pitchFamily="34" charset="0"/>
              </a:rPr>
              <a:t> stabilind cerinţe de </a:t>
            </a:r>
            <a:r>
              <a:rPr lang="ro-RO" sz="1400" b="1" dirty="0" smtClean="0">
                <a:latin typeface="Arial" pitchFamily="34" charset="0"/>
                <a:cs typeface="Arial" pitchFamily="34" charset="0"/>
              </a:rPr>
              <a:t>autorizare,</a:t>
            </a:r>
            <a:r>
              <a:rPr lang="ro-RO" sz="1400" dirty="0" smtClean="0">
                <a:latin typeface="Arial" pitchFamily="34" charset="0"/>
                <a:cs typeface="Arial" pitchFamily="34" charset="0"/>
              </a:rPr>
              <a:t> cerinţe de </a:t>
            </a:r>
            <a:r>
              <a:rPr lang="ro-RO" sz="1400" b="1" dirty="0" smtClean="0">
                <a:latin typeface="Arial" pitchFamily="34" charset="0"/>
                <a:cs typeface="Arial" pitchFamily="34" charset="0"/>
              </a:rPr>
              <a:t>capital, </a:t>
            </a:r>
            <a:r>
              <a:rPr lang="ro-RO" sz="1400" dirty="0" smtClean="0">
                <a:latin typeface="Arial" pitchFamily="34" charset="0"/>
                <a:cs typeface="Arial" pitchFamily="34" charset="0"/>
              </a:rPr>
              <a:t>cerinţe operaţionale privind </a:t>
            </a:r>
            <a:r>
              <a:rPr lang="ro-RO" sz="1400" b="1" dirty="0" smtClean="0">
                <a:latin typeface="Arial" pitchFamily="34" charset="0"/>
                <a:cs typeface="Arial" pitchFamily="34" charset="0"/>
              </a:rPr>
              <a:t>managementul riscului</a:t>
            </a:r>
            <a:r>
              <a:rPr lang="ro-RO" sz="1400" dirty="0" smtClean="0">
                <a:latin typeface="Arial" pitchFamily="34" charset="0"/>
                <a:cs typeface="Arial" pitchFamily="34" charset="0"/>
              </a:rPr>
              <a:t> şi al </a:t>
            </a:r>
            <a:r>
              <a:rPr lang="ro-RO" sz="1400" b="1" dirty="0" smtClean="0">
                <a:latin typeface="Arial" pitchFamily="34" charset="0"/>
                <a:cs typeface="Arial" pitchFamily="34" charset="0"/>
              </a:rPr>
              <a:t>lichidităţii</a:t>
            </a:r>
            <a:r>
              <a:rPr lang="ro-RO" sz="1400" dirty="0" smtClean="0">
                <a:latin typeface="Arial" pitchFamily="34" charset="0"/>
                <a:cs typeface="Arial" pitchFamily="34" charset="0"/>
              </a:rPr>
              <a:t>, cerinţe </a:t>
            </a:r>
            <a:r>
              <a:rPr lang="ro-RO" sz="1400" b="1" dirty="0" smtClean="0">
                <a:latin typeface="Arial" pitchFamily="34" charset="0"/>
                <a:cs typeface="Arial" pitchFamily="34" charset="0"/>
              </a:rPr>
              <a:t>organizatorice</a:t>
            </a:r>
            <a:r>
              <a:rPr lang="ro-RO" sz="1400" dirty="0" smtClean="0">
                <a:latin typeface="Arial" pitchFamily="34" charset="0"/>
                <a:cs typeface="Arial" pitchFamily="34" charset="0"/>
              </a:rPr>
              <a:t> inclusiv privind </a:t>
            </a:r>
            <a:r>
              <a:rPr lang="ro-RO" sz="1400" b="1" dirty="0" smtClean="0">
                <a:latin typeface="Arial" pitchFamily="34" charset="0"/>
                <a:cs typeface="Arial" pitchFamily="34" charset="0"/>
              </a:rPr>
              <a:t>evaluarea activelo</a:t>
            </a:r>
            <a:r>
              <a:rPr lang="ro-RO" sz="1400" dirty="0" smtClean="0">
                <a:latin typeface="Arial" pitchFamily="34" charset="0"/>
                <a:cs typeface="Arial" pitchFamily="34" charset="0"/>
              </a:rPr>
              <a:t>r din portofoliul FIA, cerinţe privind</a:t>
            </a:r>
            <a:r>
              <a:rPr lang="ro-RO" sz="1400" b="1" dirty="0" smtClean="0">
                <a:latin typeface="Arial" pitchFamily="34" charset="0"/>
                <a:cs typeface="Arial" pitchFamily="34" charset="0"/>
              </a:rPr>
              <a:t> depozitarea</a:t>
            </a:r>
            <a:r>
              <a:rPr lang="ro-RO" sz="1400" dirty="0" smtClean="0">
                <a:latin typeface="Arial" pitchFamily="34" charset="0"/>
                <a:cs typeface="Arial" pitchFamily="34" charset="0"/>
              </a:rPr>
              <a:t>, cerinţe privind posibilitatea </a:t>
            </a:r>
            <a:r>
              <a:rPr lang="ro-RO" sz="1400" b="1" dirty="0" smtClean="0">
                <a:latin typeface="Arial" pitchFamily="34" charset="0"/>
                <a:cs typeface="Arial" pitchFamily="34" charset="0"/>
              </a:rPr>
              <a:t>delegării funcţiilor AFIA</a:t>
            </a:r>
            <a:r>
              <a:rPr lang="ro-RO" sz="1400" dirty="0" smtClean="0">
                <a:latin typeface="Arial" pitchFamily="34" charset="0"/>
                <a:cs typeface="Arial" pitchFamily="34" charset="0"/>
              </a:rPr>
              <a:t>, cerinţe privind </a:t>
            </a:r>
            <a:r>
              <a:rPr lang="ro-RO" sz="1400" b="1" dirty="0" smtClean="0">
                <a:latin typeface="Arial" pitchFamily="34" charset="0"/>
                <a:cs typeface="Arial" pitchFamily="34" charset="0"/>
              </a:rPr>
              <a:t>transparenţa, cerinţe privind distribuţia transfrontalieră</a:t>
            </a:r>
            <a:r>
              <a:rPr lang="en-US" sz="1400" dirty="0" smtClean="0">
                <a:latin typeface="Arial" pitchFamily="34" charset="0"/>
                <a:cs typeface="Arial" pitchFamily="34" charset="0"/>
              </a:rPr>
              <a:t>;</a:t>
            </a:r>
            <a:endParaRPr lang="ro-RO" sz="1400" dirty="0" smtClean="0">
              <a:latin typeface="Arial" pitchFamily="34" charset="0"/>
              <a:cs typeface="Arial" pitchFamily="34" charset="0"/>
            </a:endParaRPr>
          </a:p>
          <a:p>
            <a:pPr marL="0" lvl="0" indent="0" algn="just">
              <a:spcBef>
                <a:spcPts val="0"/>
              </a:spcBef>
              <a:spcAft>
                <a:spcPts val="300"/>
              </a:spcAft>
              <a:buClr>
                <a:schemeClr val="tx1"/>
              </a:buClr>
              <a:buFont typeface="Arial" pitchFamily="34" charset="0"/>
              <a:buChar char="•"/>
            </a:pPr>
            <a:endParaRPr lang="ro-RO" sz="1400" dirty="0" smtClean="0">
              <a:latin typeface="Arial" pitchFamily="34" charset="0"/>
              <a:cs typeface="Arial" pitchFamily="34" charset="0"/>
            </a:endParaRPr>
          </a:p>
          <a:p>
            <a:pPr marL="0" lvl="0" indent="0" algn="just">
              <a:spcBef>
                <a:spcPts val="0"/>
              </a:spcBef>
              <a:spcAft>
                <a:spcPts val="300"/>
              </a:spcAft>
              <a:buClr>
                <a:schemeClr val="tx1"/>
              </a:buClr>
              <a:buFont typeface="Arial" pitchFamily="34" charset="0"/>
              <a:buChar char="•"/>
            </a:pPr>
            <a:r>
              <a:rPr lang="ro-RO" sz="1400" dirty="0" smtClean="0">
                <a:latin typeface="Arial" pitchFamily="34" charset="0"/>
                <a:cs typeface="Arial" pitchFamily="34" charset="0"/>
              </a:rPr>
              <a:t> Definirea conceptelor de AFIA şi FIA, indicându-se faptul că FIA sunt atât </a:t>
            </a:r>
            <a:r>
              <a:rPr lang="ro-RO" sz="1400" dirty="0" err="1" smtClean="0">
                <a:latin typeface="Arial" pitchFamily="34" charset="0"/>
                <a:cs typeface="Arial" pitchFamily="34" charset="0"/>
              </a:rPr>
              <a:t>A.O.P.C.-urile</a:t>
            </a:r>
            <a:r>
              <a:rPr lang="ro-RO" sz="1400" dirty="0" smtClean="0">
                <a:latin typeface="Arial" pitchFamily="34" charset="0"/>
                <a:cs typeface="Arial" pitchFamily="34" charset="0"/>
              </a:rPr>
              <a:t> reglementate de legislaţia pieţei de capital, cât şi cele aflate în prezent în afara sferei de reglementare a acesteia</a:t>
            </a:r>
            <a:r>
              <a:rPr lang="en-US" sz="1400" dirty="0" smtClean="0">
                <a:latin typeface="Arial" pitchFamily="34" charset="0"/>
                <a:cs typeface="Arial" pitchFamily="34" charset="0"/>
              </a:rPr>
              <a:t>;</a:t>
            </a:r>
            <a:endParaRPr lang="ro-RO" sz="1400" dirty="0" smtClean="0">
              <a:latin typeface="Arial" pitchFamily="34" charset="0"/>
              <a:cs typeface="Arial" pitchFamily="34" charset="0"/>
            </a:endParaRPr>
          </a:p>
          <a:p>
            <a:pPr marL="0" lvl="0" indent="0" algn="just">
              <a:spcBef>
                <a:spcPts val="0"/>
              </a:spcBef>
              <a:spcAft>
                <a:spcPts val="300"/>
              </a:spcAft>
              <a:buClr>
                <a:schemeClr val="tx1"/>
              </a:buClr>
              <a:buFont typeface="Arial" pitchFamily="34" charset="0"/>
              <a:buChar char="•"/>
            </a:pPr>
            <a:endParaRPr lang="ro-RO" sz="1400" dirty="0" smtClean="0">
              <a:latin typeface="Arial" pitchFamily="34" charset="0"/>
              <a:cs typeface="Arial" pitchFamily="34" charset="0"/>
            </a:endParaRPr>
          </a:p>
          <a:p>
            <a:pPr>
              <a:buFont typeface="Arial" charset="0"/>
              <a:buChar char="•"/>
            </a:pPr>
            <a:endParaRPr lang="ro-RO" sz="12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67544" y="908720"/>
            <a:ext cx="8424936" cy="578328"/>
          </a:xfrm>
        </p:spPr>
        <p:txBody>
          <a:bodyPr>
            <a:noAutofit/>
          </a:bodyPr>
          <a:lstStyle/>
          <a:p>
            <a:pPr marL="189914" indent="-189914">
              <a:spcBef>
                <a:spcPct val="20000"/>
              </a:spcBef>
              <a:spcAft>
                <a:spcPts val="600"/>
              </a:spcAft>
              <a:defRPr/>
            </a:pPr>
            <a:r>
              <a:rPr lang="ro-RO" sz="2000" b="1" dirty="0" smtClean="0">
                <a:solidFill>
                  <a:schemeClr val="accent1">
                    <a:lumMod val="75000"/>
                  </a:schemeClr>
                </a:solidFill>
                <a:latin typeface="Arial" pitchFamily="34" charset="0"/>
                <a:cs typeface="Arial" pitchFamily="34" charset="0"/>
              </a:rPr>
              <a:t>Proiectul de lege privind administratorii fondurilor de investiţii alternative</a:t>
            </a:r>
          </a:p>
        </p:txBody>
      </p:sp>
      <p:sp>
        <p:nvSpPr>
          <p:cNvPr id="3" name="Substituent conținut 2"/>
          <p:cNvSpPr>
            <a:spLocks noGrp="1"/>
          </p:cNvSpPr>
          <p:nvPr>
            <p:ph idx="1"/>
          </p:nvPr>
        </p:nvSpPr>
        <p:spPr>
          <a:xfrm>
            <a:off x="467544" y="2060848"/>
            <a:ext cx="8229600" cy="4389120"/>
          </a:xfrm>
        </p:spPr>
        <p:txBody>
          <a:bodyPr anchor="t">
            <a:normAutofit/>
          </a:bodyPr>
          <a:lstStyle/>
          <a:p>
            <a:pPr marL="0" algn="just" fontAlgn="base">
              <a:spcBef>
                <a:spcPct val="0"/>
              </a:spcBef>
              <a:spcAft>
                <a:spcPts val="300"/>
              </a:spcAft>
              <a:buClr>
                <a:schemeClr val="tx1"/>
              </a:buClr>
              <a:buFont typeface="Arial" pitchFamily="34" charset="0"/>
              <a:buChar char="•"/>
            </a:pPr>
            <a:r>
              <a:rPr lang="ro-RO" sz="1400" dirty="0" smtClean="0">
                <a:latin typeface="Arial" pitchFamily="34" charset="0"/>
                <a:cs typeface="Arial" pitchFamily="34" charset="0"/>
              </a:rPr>
              <a:t>Instituirea unor </a:t>
            </a:r>
            <a:r>
              <a:rPr lang="ro-RO" sz="1400" b="1" dirty="0" smtClean="0">
                <a:latin typeface="Arial" pitchFamily="34" charset="0"/>
                <a:cs typeface="Arial" pitchFamily="34" charset="0"/>
              </a:rPr>
              <a:t>obligaţii de transparenţă şi raportare </a:t>
            </a:r>
            <a:r>
              <a:rPr lang="ro-RO" sz="1400" dirty="0" smtClean="0">
                <a:latin typeface="Arial" pitchFamily="34" charset="0"/>
                <a:cs typeface="Arial" pitchFamily="34" charset="0"/>
              </a:rPr>
              <a:t>în sarcina administratorilor A.O.P.C. aflaţi în prezent în, sau în afara sferei de reglementare a legislaţiei pieţei de capital, care, ţinând cont de valoarea portofoliilor administrate, </a:t>
            </a:r>
            <a:r>
              <a:rPr lang="ro-RO" sz="1400" b="1" dirty="0" smtClean="0">
                <a:latin typeface="Arial" pitchFamily="34" charset="0"/>
                <a:cs typeface="Arial" pitchFamily="34" charset="0"/>
              </a:rPr>
              <a:t>nu necesită autorizarea </a:t>
            </a:r>
            <a:r>
              <a:rPr lang="ro-RO" sz="1400" dirty="0" smtClean="0">
                <a:latin typeface="Arial" pitchFamily="34" charset="0"/>
                <a:cs typeface="Arial" pitchFamily="34" charset="0"/>
              </a:rPr>
              <a:t>în conformitate cu DAFIA, conforme cu prevederile </a:t>
            </a:r>
            <a:r>
              <a:rPr lang="ro-RO" sz="1400" b="1" dirty="0" smtClean="0">
                <a:latin typeface="Arial" pitchFamily="34" charset="0"/>
                <a:cs typeface="Arial" pitchFamily="34" charset="0"/>
              </a:rPr>
              <a:t>art. 22-24 </a:t>
            </a:r>
            <a:r>
              <a:rPr lang="ro-RO" sz="1400" dirty="0" smtClean="0">
                <a:latin typeface="Arial" pitchFamily="34" charset="0"/>
                <a:cs typeface="Arial" pitchFamily="34" charset="0"/>
              </a:rPr>
              <a:t>din DAFIA şi ale art. </a:t>
            </a:r>
            <a:r>
              <a:rPr lang="ro-RO" sz="1400" b="1" dirty="0" smtClean="0">
                <a:latin typeface="Arial" pitchFamily="34" charset="0"/>
                <a:cs typeface="Arial" pitchFamily="34" charset="0"/>
              </a:rPr>
              <a:t>103 - 110 </a:t>
            </a:r>
            <a:r>
              <a:rPr lang="ro-RO" sz="1400" dirty="0" smtClean="0">
                <a:latin typeface="Arial" pitchFamily="34" charset="0"/>
                <a:cs typeface="Arial" pitchFamily="34" charset="0"/>
              </a:rPr>
              <a:t>din </a:t>
            </a:r>
            <a:r>
              <a:rPr lang="ro-RO" sz="1400" b="1" dirty="0" smtClean="0">
                <a:latin typeface="Arial" pitchFamily="34" charset="0"/>
                <a:cs typeface="Arial" pitchFamily="34" charset="0"/>
              </a:rPr>
              <a:t>Regulamentul </a:t>
            </a:r>
            <a:r>
              <a:rPr lang="ro-RO" sz="1400" dirty="0" smtClean="0">
                <a:latin typeface="Arial" pitchFamily="34" charset="0"/>
                <a:cs typeface="Arial" pitchFamily="34" charset="0"/>
              </a:rPr>
              <a:t>delegat al Comisiei </a:t>
            </a:r>
            <a:r>
              <a:rPr lang="ro-RO" sz="1400" b="1" dirty="0" smtClean="0">
                <a:latin typeface="Arial" pitchFamily="34" charset="0"/>
                <a:cs typeface="Arial" pitchFamily="34" charset="0"/>
              </a:rPr>
              <a:t>nr. 231/2013 </a:t>
            </a:r>
            <a:r>
              <a:rPr lang="ro-RO" sz="1400" dirty="0" smtClean="0">
                <a:latin typeface="Arial" pitchFamily="34" charset="0"/>
                <a:cs typeface="Arial" pitchFamily="34" charset="0"/>
              </a:rPr>
              <a:t>din 19.12.2012 de completare a Directivei 2011/61/UE a Parlamentului European şi a Consiliului în ceea ce priveşte derogările, condiţiile generale de operare, depozitarii, efectul de levier, transparenţa  şi supravegherea</a:t>
            </a:r>
            <a:r>
              <a:rPr lang="en-US" sz="1400" dirty="0" smtClean="0">
                <a:latin typeface="Arial" pitchFamily="34" charset="0"/>
                <a:cs typeface="Arial" pitchFamily="34" charset="0"/>
              </a:rPr>
              <a:t>;</a:t>
            </a:r>
            <a:endParaRPr lang="ro-RO" sz="1400" dirty="0" smtClean="0">
              <a:latin typeface="Arial" pitchFamily="34" charset="0"/>
              <a:cs typeface="Arial" pitchFamily="34" charset="0"/>
            </a:endParaRPr>
          </a:p>
          <a:p>
            <a:pPr marL="0" algn="just" fontAlgn="base">
              <a:spcBef>
                <a:spcPct val="0"/>
              </a:spcBef>
              <a:spcAft>
                <a:spcPts val="300"/>
              </a:spcAft>
              <a:buClr>
                <a:schemeClr val="tx1"/>
              </a:buClr>
              <a:buFont typeface="Arial" pitchFamily="34" charset="0"/>
              <a:buChar char="•"/>
            </a:pPr>
            <a:endParaRPr lang="ro-RO" sz="1400" dirty="0" smtClean="0">
              <a:latin typeface="Arial" pitchFamily="34" charset="0"/>
              <a:cs typeface="Arial" pitchFamily="34" charset="0"/>
            </a:endParaRPr>
          </a:p>
          <a:p>
            <a:pPr marL="0" algn="just" fontAlgn="base">
              <a:spcBef>
                <a:spcPct val="0"/>
              </a:spcBef>
              <a:spcAft>
                <a:spcPts val="300"/>
              </a:spcAft>
              <a:buClr>
                <a:schemeClr val="tx1"/>
              </a:buClr>
              <a:buFont typeface="Arial" pitchFamily="34" charset="0"/>
              <a:buChar char="•"/>
            </a:pPr>
            <a:r>
              <a:rPr lang="ro-RO" sz="1400" dirty="0" smtClean="0">
                <a:latin typeface="Arial" charset="0"/>
                <a:cs typeface="Arial" charset="0"/>
              </a:rPr>
              <a:t>Instituirea posibilităţii ca </a:t>
            </a:r>
            <a:r>
              <a:rPr lang="ro-RO" sz="1400" b="1" dirty="0" smtClean="0">
                <a:latin typeface="Arial" charset="0"/>
                <a:cs typeface="Arial" charset="0"/>
              </a:rPr>
              <a:t>funcţia de depozitar al activelor FIA din România să fie îndeplinită şi de către o societate de servicii de investiţii financiare (S.S.I.F.) </a:t>
            </a:r>
            <a:r>
              <a:rPr lang="ro-RO" sz="1400" dirty="0" smtClean="0">
                <a:latin typeface="Arial" charset="0"/>
                <a:cs typeface="Arial" charset="0"/>
              </a:rPr>
              <a:t>autorizată de A.S.F. sau </a:t>
            </a:r>
            <a:r>
              <a:rPr lang="ro-RO" sz="1400" b="1" dirty="0" smtClean="0">
                <a:latin typeface="Arial" charset="0"/>
                <a:cs typeface="Arial" charset="0"/>
              </a:rPr>
              <a:t>sucursala unei firme de investiţii</a:t>
            </a:r>
            <a:r>
              <a:rPr lang="ro-RO" sz="1400" dirty="0" smtClean="0">
                <a:latin typeface="Arial" charset="0"/>
                <a:cs typeface="Arial" charset="0"/>
              </a:rPr>
              <a:t> autorizată într-un alt stat membru, care are în obiectul de activitate </a:t>
            </a:r>
            <a:r>
              <a:rPr lang="ro-RO" sz="1400" b="1" dirty="0" smtClean="0">
                <a:latin typeface="Arial" charset="0"/>
                <a:cs typeface="Arial" charset="0"/>
              </a:rPr>
              <a:t>serviciul conex </a:t>
            </a:r>
            <a:r>
              <a:rPr lang="ro-RO" sz="1400" dirty="0" smtClean="0">
                <a:latin typeface="Arial" charset="0"/>
                <a:cs typeface="Arial" charset="0"/>
              </a:rPr>
              <a:t>de păstrare în siguranţă şi administrare a instrumentelor financiare în contul clienţilor, inclusiv custodia şi servicii în legătură cu acestea, cum ar fi administrarea fondurilor sau garanţiilor, </a:t>
            </a:r>
            <a:r>
              <a:rPr lang="ro-RO" sz="1400" b="1" dirty="0" smtClean="0">
                <a:latin typeface="Arial" charset="0"/>
                <a:cs typeface="Arial" charset="0"/>
              </a:rPr>
              <a:t>prevăzut la art. 5 alin. (1)</a:t>
            </a:r>
            <a:r>
              <a:rPr lang="ro-RO" sz="1400" b="1" baseline="30000" dirty="0" err="1" smtClean="0">
                <a:latin typeface="Arial" charset="0"/>
                <a:cs typeface="Arial" charset="0"/>
              </a:rPr>
              <a:t>1</a:t>
            </a:r>
            <a:r>
              <a:rPr lang="ro-RO" sz="1400" b="1" dirty="0" smtClean="0">
                <a:latin typeface="Arial" charset="0"/>
                <a:cs typeface="Arial" charset="0"/>
              </a:rPr>
              <a:t> lit. a) din Legea nr. 297/2004 </a:t>
            </a:r>
            <a:r>
              <a:rPr lang="ro-RO" sz="1400" dirty="0" smtClean="0">
                <a:latin typeface="Arial" charset="0"/>
                <a:cs typeface="Arial" charset="0"/>
              </a:rPr>
              <a:t>şi care face obiectul cerinţelor privind </a:t>
            </a:r>
            <a:r>
              <a:rPr lang="ro-RO" sz="1400" b="1" dirty="0" smtClean="0">
                <a:latin typeface="Arial" charset="0"/>
                <a:cs typeface="Arial" charset="0"/>
              </a:rPr>
              <a:t>adecvarea capitalului</a:t>
            </a:r>
            <a:r>
              <a:rPr lang="ro-RO" sz="1400" dirty="0" smtClean="0">
                <a:latin typeface="Arial" charset="0"/>
                <a:cs typeface="Arial" charset="0"/>
              </a:rPr>
              <a:t>, inclusiv al cerinţelor de capital pentru </a:t>
            </a:r>
            <a:r>
              <a:rPr lang="ro-RO" sz="1400" b="1" dirty="0" smtClean="0">
                <a:latin typeface="Arial" charset="0"/>
                <a:cs typeface="Arial" charset="0"/>
              </a:rPr>
              <a:t>riscurile operaţionale</a:t>
            </a:r>
            <a:r>
              <a:rPr lang="ro-RO" sz="1400" dirty="0" smtClean="0">
                <a:latin typeface="Arial" charset="0"/>
                <a:cs typeface="Arial" charset="0"/>
              </a:rPr>
              <a:t>, şi deţine, în orice caz, </a:t>
            </a:r>
            <a:r>
              <a:rPr lang="ro-RO" sz="1400" b="1" dirty="0" smtClean="0">
                <a:latin typeface="Arial" charset="0"/>
                <a:cs typeface="Arial" charset="0"/>
              </a:rPr>
              <a:t>fonduri proprii cel puţin egale cu valoarea capitalului iniţial </a:t>
            </a:r>
            <a:r>
              <a:rPr lang="ro-RO" sz="1400" dirty="0" smtClean="0">
                <a:latin typeface="Arial" charset="0"/>
                <a:cs typeface="Arial" charset="0"/>
              </a:rPr>
              <a:t>conform prevederilor Directivei 2013/36/UE şi Regulamentului (UE) nr. 575/2013</a:t>
            </a:r>
            <a:r>
              <a:rPr lang="en-US" sz="1400" dirty="0" smtClean="0">
                <a:latin typeface="Arial" charset="0"/>
                <a:cs typeface="Arial" charset="0"/>
              </a:rPr>
              <a:t>;</a:t>
            </a:r>
            <a:endParaRPr lang="ro-RO" sz="1400" dirty="0" smtClean="0">
              <a:latin typeface="Arial" charset="0"/>
              <a:cs typeface="Arial" charset="0"/>
            </a:endParaRPr>
          </a:p>
          <a:p>
            <a:pPr algn="just" fontAlgn="base">
              <a:spcBef>
                <a:spcPct val="0"/>
              </a:spcBef>
              <a:spcAft>
                <a:spcPct val="0"/>
              </a:spcAft>
              <a:buNone/>
            </a:pPr>
            <a:endParaRPr lang="ro-RO" sz="1400" dirty="0" smtClean="0">
              <a:latin typeface="Arial" charset="0"/>
              <a:cs typeface="Arial" charset="0"/>
            </a:endParaRPr>
          </a:p>
          <a:p>
            <a:endParaRPr lang="ro-RO" dirty="0"/>
          </a:p>
        </p:txBody>
      </p:sp>
      <p:sp>
        <p:nvSpPr>
          <p:cNvPr id="4" name="Substituent număr diapozitiv 3"/>
          <p:cNvSpPr>
            <a:spLocks noGrp="1"/>
          </p:cNvSpPr>
          <p:nvPr>
            <p:ph type="sldNum" sz="quarter" idx="12"/>
          </p:nvPr>
        </p:nvSpPr>
        <p:spPr/>
        <p:txBody>
          <a:bodyPr/>
          <a:lstStyle/>
          <a:p>
            <a:pPr>
              <a:defRPr/>
            </a:pPr>
            <a:fld id="{34E6ACB5-F789-4E56-9726-B664AA5C56F7}" type="slidenum">
              <a:rPr lang="ro-RO" smtClean="0"/>
              <a:pPr>
                <a:defRPr/>
              </a:pPr>
              <a:t>11</a:t>
            </a:fld>
            <a:endParaRPr lang="ro-RO"/>
          </a:p>
        </p:txBody>
      </p:sp>
      <p:sp>
        <p:nvSpPr>
          <p:cNvPr id="5" name="RbNavigator"/>
          <p:cNvSpPr txBox="1"/>
          <p:nvPr/>
        </p:nvSpPr>
        <p:spPr>
          <a:xfrm>
            <a:off x="7596336" y="260648"/>
            <a:ext cx="1080120" cy="274320"/>
          </a:xfrm>
          <a:prstGeom prst="rect">
            <a:avLst/>
          </a:prstGeom>
          <a:solidFill>
            <a:schemeClr val="tx2"/>
          </a:solidFill>
        </p:spPr>
        <p:txBody>
          <a:bodyPr vert="horz" wrap="none" lIns="0" tIns="0" rIns="0" bIns="0" rtlCol="0" anchor="ctr">
            <a:noAutofit/>
          </a:bodyPr>
          <a:lstStyle/>
          <a:p>
            <a:pPr algn="ctr"/>
            <a:r>
              <a:rPr kumimoji="1" lang="ro-RO" sz="1300" b="1" dirty="0" smtClean="0">
                <a:solidFill>
                  <a:schemeClr val="bg1"/>
                </a:solidFill>
                <a:latin typeface="Arial" pitchFamily="34" charset="0"/>
                <a:cs typeface="Arial" pitchFamily="34" charset="0"/>
                <a:hlinkClick r:id="rId2" action="ppaction://hlinksldjump"/>
              </a:rPr>
              <a:t>Prima pagină</a:t>
            </a:r>
            <a:endParaRPr kumimoji="1" lang="en-US" sz="1300" b="1" dirty="0">
              <a:solidFill>
                <a:schemeClr val="bg1"/>
              </a:solidFill>
              <a:latin typeface="Arial" pitchFamily="34" charset="0"/>
              <a:cs typeface="Arial" pitchFamily="34" charset="0"/>
            </a:endParaRPr>
          </a:p>
        </p:txBody>
      </p:sp>
      <p:sp>
        <p:nvSpPr>
          <p:cNvPr id="7" name="Rectangle 120"/>
          <p:cNvSpPr>
            <a:spLocks/>
          </p:cNvSpPr>
          <p:nvPr/>
        </p:nvSpPr>
        <p:spPr>
          <a:xfrm>
            <a:off x="467544" y="1556792"/>
            <a:ext cx="8136904" cy="440325"/>
          </a:xfrm>
          <a:prstGeom prst="rect">
            <a:avLst/>
          </a:prstGeom>
          <a:solidFill>
            <a:schemeClr val="accent3"/>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just">
              <a:buNone/>
            </a:pPr>
            <a:r>
              <a:rPr lang="ro-RO" sz="1600" b="1" dirty="0" smtClean="0">
                <a:solidFill>
                  <a:schemeClr val="accent1">
                    <a:lumMod val="75000"/>
                  </a:schemeClr>
                </a:solidFill>
                <a:latin typeface="Arial" pitchFamily="34" charset="0"/>
                <a:cs typeface="Arial" pitchFamily="34" charset="0"/>
              </a:rPr>
              <a:t>Noutăți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număr diapozitiv 3"/>
          <p:cNvSpPr>
            <a:spLocks noGrp="1"/>
          </p:cNvSpPr>
          <p:nvPr>
            <p:ph type="sldNum" sz="quarter" idx="12"/>
          </p:nvPr>
        </p:nvSpPr>
        <p:spPr/>
        <p:txBody>
          <a:bodyPr/>
          <a:lstStyle/>
          <a:p>
            <a:pPr>
              <a:defRPr/>
            </a:pPr>
            <a:fld id="{34E6ACB5-F789-4E56-9726-B664AA5C56F7}" type="slidenum">
              <a:rPr lang="ro-RO" smtClean="0"/>
              <a:pPr>
                <a:defRPr/>
              </a:pPr>
              <a:t>12</a:t>
            </a:fld>
            <a:endParaRPr lang="ro-RO"/>
          </a:p>
        </p:txBody>
      </p:sp>
      <p:sp>
        <p:nvSpPr>
          <p:cNvPr id="6" name="Titlu 1"/>
          <p:cNvSpPr>
            <a:spLocks noGrp="1"/>
          </p:cNvSpPr>
          <p:nvPr>
            <p:ph type="title"/>
          </p:nvPr>
        </p:nvSpPr>
        <p:spPr>
          <a:xfrm>
            <a:off x="467544" y="1052736"/>
            <a:ext cx="8229600" cy="434312"/>
          </a:xfrm>
        </p:spPr>
        <p:txBody>
          <a:bodyPr>
            <a:noAutofit/>
          </a:bodyPr>
          <a:lstStyle/>
          <a:p>
            <a:pPr marL="189914" indent="-189914">
              <a:spcBef>
                <a:spcPct val="20000"/>
              </a:spcBef>
              <a:spcAft>
                <a:spcPts val="600"/>
              </a:spcAft>
              <a:defRPr/>
            </a:pPr>
            <a:r>
              <a:rPr lang="ro-RO" sz="2000" b="1" dirty="0" smtClean="0">
                <a:solidFill>
                  <a:schemeClr val="accent1">
                    <a:lumMod val="75000"/>
                  </a:schemeClr>
                </a:solidFill>
                <a:latin typeface="Arial" pitchFamily="34" charset="0"/>
                <a:cs typeface="Arial" pitchFamily="34" charset="0"/>
              </a:rPr>
              <a:t>Proiectul de lege privind administratorii fondurilor de investiţii alternative</a:t>
            </a:r>
          </a:p>
        </p:txBody>
      </p:sp>
      <p:sp>
        <p:nvSpPr>
          <p:cNvPr id="7" name="Rectangle 120"/>
          <p:cNvSpPr>
            <a:spLocks/>
          </p:cNvSpPr>
          <p:nvPr/>
        </p:nvSpPr>
        <p:spPr>
          <a:xfrm>
            <a:off x="467544" y="1556792"/>
            <a:ext cx="8136904" cy="440325"/>
          </a:xfrm>
          <a:prstGeom prst="rect">
            <a:avLst/>
          </a:prstGeom>
          <a:solidFill>
            <a:schemeClr val="accent3"/>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just">
              <a:buNone/>
            </a:pPr>
            <a:r>
              <a:rPr lang="ro-RO" sz="1600" b="1" dirty="0" smtClean="0">
                <a:solidFill>
                  <a:schemeClr val="accent1">
                    <a:lumMod val="75000"/>
                  </a:schemeClr>
                </a:solidFill>
                <a:latin typeface="Arial" pitchFamily="34" charset="0"/>
                <a:cs typeface="Arial" pitchFamily="34" charset="0"/>
              </a:rPr>
              <a:t>Noutăți</a:t>
            </a:r>
          </a:p>
        </p:txBody>
      </p:sp>
      <p:sp>
        <p:nvSpPr>
          <p:cNvPr id="8" name="Substituent conținut 2"/>
          <p:cNvSpPr>
            <a:spLocks noGrp="1"/>
          </p:cNvSpPr>
          <p:nvPr>
            <p:ph idx="1"/>
          </p:nvPr>
        </p:nvSpPr>
        <p:spPr>
          <a:xfrm>
            <a:off x="467544" y="2060848"/>
            <a:ext cx="8229600" cy="4389120"/>
          </a:xfrm>
        </p:spPr>
        <p:txBody>
          <a:bodyPr anchor="t">
            <a:normAutofit lnSpcReduction="10000"/>
          </a:bodyPr>
          <a:lstStyle/>
          <a:p>
            <a:pPr algn="just">
              <a:spcAft>
                <a:spcPts val="300"/>
              </a:spcAft>
              <a:buClr>
                <a:schemeClr val="tx1"/>
              </a:buClr>
              <a:buFont typeface="Arial" pitchFamily="34" charset="0"/>
              <a:buChar char="•"/>
            </a:pPr>
            <a:r>
              <a:rPr lang="ro-RO" sz="1400" dirty="0" smtClean="0">
                <a:latin typeface="Arial" pitchFamily="34" charset="0"/>
                <a:cs typeface="Arial" pitchFamily="34" charset="0"/>
              </a:rPr>
              <a:t> </a:t>
            </a:r>
            <a:r>
              <a:rPr lang="ro-RO" sz="1400" b="1" dirty="0" smtClean="0">
                <a:latin typeface="Arial" pitchFamily="34" charset="0"/>
                <a:cs typeface="Arial" pitchFamily="34" charset="0"/>
              </a:rPr>
              <a:t>Instituirea obligaţiei de autorizare </a:t>
            </a:r>
            <a:r>
              <a:rPr lang="ro-RO" sz="1400" dirty="0" smtClean="0">
                <a:latin typeface="Arial" pitchFamily="34" charset="0"/>
                <a:cs typeface="Arial" pitchFamily="34" charset="0"/>
              </a:rPr>
              <a:t>de către A.S.F. în termen de </a:t>
            </a:r>
            <a:r>
              <a:rPr lang="ro-RO" sz="1400" b="1" dirty="0" smtClean="0">
                <a:latin typeface="Arial" pitchFamily="34" charset="0"/>
                <a:cs typeface="Arial" pitchFamily="34" charset="0"/>
              </a:rPr>
              <a:t>12 luni </a:t>
            </a:r>
            <a:r>
              <a:rPr lang="ro-RO" sz="1400" dirty="0" smtClean="0">
                <a:latin typeface="Arial" pitchFamily="34" charset="0"/>
                <a:cs typeface="Arial" pitchFamily="34" charset="0"/>
              </a:rPr>
              <a:t>de la intrarea în vigoare a legii a:</a:t>
            </a:r>
          </a:p>
          <a:p>
            <a:pPr algn="just">
              <a:spcAft>
                <a:spcPts val="300"/>
              </a:spcAft>
              <a:buClr>
                <a:schemeClr val="tx1"/>
              </a:buClr>
              <a:buNone/>
            </a:pPr>
            <a:r>
              <a:rPr lang="ro-RO" sz="1400" dirty="0" smtClean="0">
                <a:latin typeface="Arial" pitchFamily="34" charset="0"/>
                <a:cs typeface="Arial" pitchFamily="34" charset="0"/>
              </a:rPr>
              <a:t>	1. administratorilor A.O.P.C. care sunt </a:t>
            </a:r>
            <a:r>
              <a:rPr lang="ro-RO" sz="1400" b="1" dirty="0" smtClean="0">
                <a:latin typeface="Arial" pitchFamily="34" charset="0"/>
                <a:cs typeface="Arial" pitchFamily="34" charset="0"/>
              </a:rPr>
              <a:t>autorizaţi/avizaţi de A.S.F. până la data intrării în vigoare a prezentei legi</a:t>
            </a:r>
            <a:r>
              <a:rPr lang="ro-RO" sz="1400" dirty="0" smtClean="0">
                <a:latin typeface="Arial" pitchFamily="34" charset="0"/>
                <a:cs typeface="Arial" pitchFamily="34" charset="0"/>
              </a:rPr>
              <a:t> şi care </a:t>
            </a:r>
            <a:r>
              <a:rPr lang="ro-RO" sz="1400" b="1" dirty="0" smtClean="0">
                <a:latin typeface="Arial" pitchFamily="34" charset="0"/>
                <a:cs typeface="Arial" pitchFamily="34" charset="0"/>
              </a:rPr>
              <a:t>îndeplinesc criteriile </a:t>
            </a:r>
            <a:r>
              <a:rPr lang="ro-RO" sz="1400" dirty="0" smtClean="0">
                <a:latin typeface="Arial" pitchFamily="34" charset="0"/>
                <a:cs typeface="Arial" pitchFamily="34" charset="0"/>
              </a:rPr>
              <a:t>prevăzute de DAFIA (valoarea activelor totale ale FIA administrate depăşeşte 500 mil. Euro sau 100 mil. Euro cu utilizarea efectului levier) pentru a fi incluşi în categoria </a:t>
            </a:r>
            <a:r>
              <a:rPr lang="ro-RO" sz="1400" b="1" dirty="0" smtClean="0">
                <a:latin typeface="Arial" pitchFamily="34" charset="0"/>
                <a:cs typeface="Arial" pitchFamily="34" charset="0"/>
              </a:rPr>
              <a:t>administratorilor </a:t>
            </a:r>
            <a:r>
              <a:rPr lang="ro-RO" sz="1400" dirty="0" smtClean="0">
                <a:latin typeface="Arial" pitchFamily="34" charset="0"/>
                <a:cs typeface="Arial" pitchFamily="34" charset="0"/>
              </a:rPr>
              <a:t>ce trebuie </a:t>
            </a:r>
            <a:r>
              <a:rPr lang="ro-RO" sz="1400" b="1" dirty="0" smtClean="0">
                <a:latin typeface="Arial" pitchFamily="34" charset="0"/>
                <a:cs typeface="Arial" pitchFamily="34" charset="0"/>
              </a:rPr>
              <a:t>să respecte necondiţionat </a:t>
            </a:r>
            <a:r>
              <a:rPr lang="ro-RO" sz="1400" dirty="0" smtClean="0">
                <a:latin typeface="Arial" pitchFamily="34" charset="0"/>
                <a:cs typeface="Arial" pitchFamily="34" charset="0"/>
              </a:rPr>
              <a:t>AFIA</a:t>
            </a:r>
            <a:r>
              <a:rPr lang="en-US" sz="1400" dirty="0" smtClean="0">
                <a:latin typeface="Arial" pitchFamily="34" charset="0"/>
                <a:cs typeface="Arial" pitchFamily="34" charset="0"/>
              </a:rPr>
              <a:t>;</a:t>
            </a:r>
            <a:endParaRPr lang="ro-RO" sz="1400" dirty="0" smtClean="0">
              <a:latin typeface="Arial" pitchFamily="34" charset="0"/>
              <a:cs typeface="Arial" pitchFamily="34" charset="0"/>
            </a:endParaRPr>
          </a:p>
          <a:p>
            <a:pPr algn="just">
              <a:spcAft>
                <a:spcPts val="300"/>
              </a:spcAft>
              <a:buClr>
                <a:schemeClr val="tx1"/>
              </a:buClr>
              <a:buNone/>
            </a:pPr>
            <a:r>
              <a:rPr lang="ro-RO" sz="1400" dirty="0" smtClean="0">
                <a:latin typeface="Arial" pitchFamily="34" charset="0"/>
                <a:cs typeface="Arial" pitchFamily="34" charset="0"/>
              </a:rPr>
              <a:t>	2. administratorilor fondurilor de investiţii </a:t>
            </a:r>
            <a:r>
              <a:rPr lang="ro-RO" sz="1400" b="1" dirty="0" smtClean="0">
                <a:latin typeface="Arial" pitchFamily="34" charset="0"/>
                <a:cs typeface="Arial" pitchFamily="34" charset="0"/>
              </a:rPr>
              <a:t>care intră sub incidenţa DAFIA</a:t>
            </a:r>
            <a:r>
              <a:rPr lang="ro-RO" sz="1400" dirty="0" smtClean="0">
                <a:latin typeface="Arial" pitchFamily="34" charset="0"/>
                <a:cs typeface="Arial" pitchFamily="34" charset="0"/>
              </a:rPr>
              <a:t> şi care </a:t>
            </a:r>
            <a:r>
              <a:rPr lang="ro-RO" sz="1400" b="1" dirty="0" smtClean="0">
                <a:latin typeface="Arial" pitchFamily="34" charset="0"/>
                <a:cs typeface="Arial" pitchFamily="34" charset="0"/>
              </a:rPr>
              <a:t>nu sunt autorizaţi/avizaţi de A.S.F. </a:t>
            </a:r>
            <a:r>
              <a:rPr lang="ro-RO" sz="1400" dirty="0" smtClean="0">
                <a:latin typeface="Arial" pitchFamily="34" charset="0"/>
                <a:cs typeface="Arial" pitchFamily="34" charset="0"/>
              </a:rPr>
              <a:t>până la data intrării în vigoare a prezentei legi</a:t>
            </a:r>
            <a:r>
              <a:rPr lang="en-US" sz="1400" dirty="0" smtClean="0">
                <a:latin typeface="Arial" pitchFamily="34" charset="0"/>
                <a:cs typeface="Arial" pitchFamily="34" charset="0"/>
              </a:rPr>
              <a:t>;</a:t>
            </a:r>
            <a:endParaRPr lang="ro-RO" sz="1400" dirty="0" smtClean="0">
              <a:latin typeface="Arial" pitchFamily="34" charset="0"/>
              <a:cs typeface="Arial" pitchFamily="34" charset="0"/>
            </a:endParaRPr>
          </a:p>
          <a:p>
            <a:pPr algn="just">
              <a:spcAft>
                <a:spcPts val="300"/>
              </a:spcAft>
              <a:buClr>
                <a:schemeClr val="tx1"/>
              </a:buClr>
              <a:buFont typeface="Arial" pitchFamily="34" charset="0"/>
              <a:buChar char="•"/>
            </a:pPr>
            <a:endParaRPr lang="ro-RO" sz="1400" dirty="0" smtClean="0">
              <a:latin typeface="Arial" pitchFamily="34" charset="0"/>
              <a:cs typeface="Arial" pitchFamily="34" charset="0"/>
            </a:endParaRPr>
          </a:p>
          <a:p>
            <a:pPr algn="just">
              <a:spcAft>
                <a:spcPts val="300"/>
              </a:spcAft>
              <a:buClr>
                <a:schemeClr val="tx1"/>
              </a:buClr>
              <a:buFont typeface="Arial" pitchFamily="34" charset="0"/>
              <a:buChar char="•"/>
            </a:pPr>
            <a:r>
              <a:rPr lang="ro-RO" sz="1400" dirty="0" smtClean="0">
                <a:latin typeface="Arial" pitchFamily="34" charset="0"/>
                <a:cs typeface="Arial" pitchFamily="34" charset="0"/>
              </a:rPr>
              <a:t> </a:t>
            </a:r>
            <a:r>
              <a:rPr lang="ro-RO" sz="1400" b="1" dirty="0" smtClean="0">
                <a:latin typeface="Arial" pitchFamily="34" charset="0"/>
                <a:cs typeface="Arial" pitchFamily="34" charset="0"/>
              </a:rPr>
              <a:t>Instituirea obligaţiei de înregistrare </a:t>
            </a:r>
            <a:r>
              <a:rPr lang="ro-RO" sz="1400" dirty="0" smtClean="0">
                <a:latin typeface="Arial" pitchFamily="34" charset="0"/>
                <a:cs typeface="Arial" pitchFamily="34" charset="0"/>
              </a:rPr>
              <a:t>la A.S.F în termen de </a:t>
            </a:r>
            <a:r>
              <a:rPr lang="ro-RO" sz="1400" b="1" dirty="0" smtClean="0">
                <a:latin typeface="Arial" pitchFamily="34" charset="0"/>
                <a:cs typeface="Arial" pitchFamily="34" charset="0"/>
              </a:rPr>
              <a:t>12 luni </a:t>
            </a:r>
            <a:r>
              <a:rPr lang="ro-RO" sz="1400" dirty="0" smtClean="0">
                <a:latin typeface="Arial" pitchFamily="34" charset="0"/>
                <a:cs typeface="Arial" pitchFamily="34" charset="0"/>
              </a:rPr>
              <a:t>de la intrarea în vigoare a legii </a:t>
            </a:r>
            <a:r>
              <a:rPr lang="ro-RO" sz="1400" b="1" dirty="0" smtClean="0">
                <a:latin typeface="Arial" pitchFamily="34" charset="0"/>
                <a:cs typeface="Arial" pitchFamily="34" charset="0"/>
              </a:rPr>
              <a:t>a tuturor administratorilor fondurilor de investiţii alternative aflaţi în prezent în afara sferei de reglementare a legislaţiei pieţei de capital</a:t>
            </a:r>
            <a:r>
              <a:rPr lang="ro-RO" sz="1400" dirty="0" smtClean="0">
                <a:latin typeface="Arial" pitchFamily="34" charset="0"/>
                <a:cs typeface="Arial" pitchFamily="34" charset="0"/>
              </a:rPr>
              <a:t> care, ţinând cont de valoarea portofoliilor administrate, </a:t>
            </a:r>
            <a:r>
              <a:rPr lang="ro-RO" sz="1400" b="1" dirty="0" smtClean="0">
                <a:latin typeface="Arial" pitchFamily="34" charset="0"/>
                <a:cs typeface="Arial" pitchFamily="34" charset="0"/>
              </a:rPr>
              <a:t>nu necesită autorizarea</a:t>
            </a:r>
            <a:r>
              <a:rPr lang="ro-RO" sz="1400" dirty="0" smtClean="0">
                <a:latin typeface="Arial" pitchFamily="34" charset="0"/>
                <a:cs typeface="Arial" pitchFamily="34" charset="0"/>
              </a:rPr>
              <a:t> în conformitate cu DAFIA.  incluşi în această categorie şi </a:t>
            </a:r>
            <a:r>
              <a:rPr lang="ro-RO" sz="1400" b="1" dirty="0" smtClean="0">
                <a:latin typeface="Arial" pitchFamily="34" charset="0"/>
                <a:cs typeface="Arial" pitchFamily="34" charset="0"/>
              </a:rPr>
              <a:t>administratorii fondurilor cu capital de risc </a:t>
            </a:r>
            <a:r>
              <a:rPr lang="ro-RO" sz="1400" dirty="0" smtClean="0">
                <a:latin typeface="Arial" pitchFamily="34" charset="0"/>
                <a:cs typeface="Arial" pitchFamily="34" charset="0"/>
              </a:rPr>
              <a:t>(</a:t>
            </a:r>
            <a:r>
              <a:rPr lang="ro-RO" sz="1400" dirty="0" err="1" smtClean="0">
                <a:latin typeface="Arial" pitchFamily="34" charset="0"/>
                <a:cs typeface="Arial" pitchFamily="34" charset="0"/>
              </a:rPr>
              <a:t>venture</a:t>
            </a:r>
            <a:r>
              <a:rPr lang="ro-RO" sz="1400" dirty="0" smtClean="0">
                <a:latin typeface="Arial" pitchFamily="34" charset="0"/>
                <a:cs typeface="Arial" pitchFamily="34" charset="0"/>
              </a:rPr>
              <a:t> capital), respectiv administratorii </a:t>
            </a:r>
            <a:r>
              <a:rPr lang="ro-RO" sz="1400" b="1" dirty="0" smtClean="0">
                <a:latin typeface="Arial" pitchFamily="34" charset="0"/>
                <a:cs typeface="Arial" pitchFamily="34" charset="0"/>
              </a:rPr>
              <a:t>fondurilor de antreprenoriat social </a:t>
            </a:r>
            <a:r>
              <a:rPr lang="ro-RO" sz="1400" dirty="0" smtClean="0">
                <a:latin typeface="Arial" pitchFamily="34" charset="0"/>
                <a:cs typeface="Arial" pitchFamily="34" charset="0"/>
              </a:rPr>
              <a:t>(</a:t>
            </a:r>
            <a:r>
              <a:rPr lang="ro-RO" sz="1400" dirty="0" err="1" smtClean="0">
                <a:latin typeface="Arial" pitchFamily="34" charset="0"/>
                <a:cs typeface="Arial" pitchFamily="34" charset="0"/>
              </a:rPr>
              <a:t>social</a:t>
            </a:r>
            <a:r>
              <a:rPr lang="ro-RO" sz="1400" dirty="0" smtClean="0">
                <a:latin typeface="Arial" pitchFamily="34" charset="0"/>
                <a:cs typeface="Arial" pitchFamily="34" charset="0"/>
              </a:rPr>
              <a:t> </a:t>
            </a:r>
            <a:r>
              <a:rPr lang="ro-RO" sz="1400" dirty="0" err="1" smtClean="0">
                <a:latin typeface="Arial" pitchFamily="34" charset="0"/>
                <a:cs typeface="Arial" pitchFamily="34" charset="0"/>
              </a:rPr>
              <a:t>entrepreneurship</a:t>
            </a:r>
            <a:r>
              <a:rPr lang="ro-RO" sz="1400" dirty="0" smtClean="0">
                <a:latin typeface="Arial" pitchFamily="34" charset="0"/>
                <a:cs typeface="Arial" pitchFamily="34" charset="0"/>
              </a:rPr>
              <a:t>), care doresc </a:t>
            </a:r>
            <a:r>
              <a:rPr lang="ro-RO" sz="1400" b="1" dirty="0" smtClean="0">
                <a:latin typeface="Arial" pitchFamily="34" charset="0"/>
                <a:cs typeface="Arial" pitchFamily="34" charset="0"/>
              </a:rPr>
              <a:t>distribuirea titlurilor de participare pe teritoriul statelor din </a:t>
            </a:r>
            <a:r>
              <a:rPr lang="en-US" sz="1400" b="1" dirty="0" smtClean="0">
                <a:latin typeface="Arial" pitchFamily="34" charset="0"/>
                <a:cs typeface="Arial" pitchFamily="34" charset="0"/>
              </a:rPr>
              <a:t>Spa</a:t>
            </a:r>
            <a:r>
              <a:rPr lang="ro-RO" sz="1400" b="1" dirty="0" smtClean="0">
                <a:latin typeface="Arial" pitchFamily="34" charset="0"/>
                <a:cs typeface="Arial" pitchFamily="34" charset="0"/>
              </a:rPr>
              <a:t>ţiul Economic European </a:t>
            </a:r>
            <a:r>
              <a:rPr lang="ro-RO" sz="1400" dirty="0" smtClean="0">
                <a:latin typeface="Arial" pitchFamily="34" charset="0"/>
                <a:cs typeface="Arial" pitchFamily="34" charset="0"/>
              </a:rPr>
              <a:t>sub titulatura </a:t>
            </a:r>
            <a:r>
              <a:rPr lang="ro-RO" sz="1400" b="1" dirty="0" err="1" smtClean="0">
                <a:latin typeface="Arial" pitchFamily="34" charset="0"/>
                <a:cs typeface="Arial" pitchFamily="34" charset="0"/>
              </a:rPr>
              <a:t>EuVECA</a:t>
            </a:r>
            <a:r>
              <a:rPr lang="ro-RO" sz="1400" b="1" dirty="0" smtClean="0">
                <a:latin typeface="Arial" pitchFamily="34" charset="0"/>
                <a:cs typeface="Arial" pitchFamily="34" charset="0"/>
              </a:rPr>
              <a:t> sau </a:t>
            </a:r>
            <a:r>
              <a:rPr lang="ro-RO" sz="1400" b="1" dirty="0" err="1" smtClean="0">
                <a:latin typeface="Arial" pitchFamily="34" charset="0"/>
                <a:cs typeface="Arial" pitchFamily="34" charset="0"/>
              </a:rPr>
              <a:t>EuSEF</a:t>
            </a:r>
            <a:r>
              <a:rPr lang="ro-RO" sz="1400" dirty="0" smtClean="0">
                <a:latin typeface="Arial" pitchFamily="34" charset="0"/>
                <a:cs typeface="Arial" pitchFamily="34" charset="0"/>
              </a:rPr>
              <a:t>, a căror activitate este reglementată începând cu data de 22.07.2013 de prevederile Regulamentelor UE nr. </a:t>
            </a:r>
            <a:r>
              <a:rPr lang="ro-RO" sz="1400" b="1" dirty="0" smtClean="0">
                <a:latin typeface="Arial" pitchFamily="34" charset="0"/>
                <a:cs typeface="Arial" pitchFamily="34" charset="0"/>
              </a:rPr>
              <a:t>345/2013 şi nr. 346/2013 </a:t>
            </a:r>
            <a:r>
              <a:rPr lang="ro-RO" sz="1400" dirty="0" smtClean="0">
                <a:latin typeface="Arial" pitchFamily="34" charset="0"/>
                <a:cs typeface="Arial" pitchFamily="34" charset="0"/>
              </a:rPr>
              <a:t>referitoare la fondurile europene cu capital de risc şi fondurile europene de antreprenoriat social</a:t>
            </a:r>
            <a:r>
              <a:rPr lang="en-US" sz="1400" dirty="0" smtClean="0">
                <a:latin typeface="Arial" pitchFamily="34" charset="0"/>
                <a:cs typeface="Arial" pitchFamily="34" charset="0"/>
              </a:rPr>
              <a:t>;</a:t>
            </a:r>
            <a:endParaRPr lang="ro-RO" sz="1400" dirty="0" smtClean="0">
              <a:latin typeface="Arial" pitchFamily="34" charset="0"/>
              <a:cs typeface="Arial" pitchFamily="34" charset="0"/>
            </a:endParaRPr>
          </a:p>
          <a:p>
            <a:endParaRPr lang="ro-RO"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3" cstate="print"/>
          <a:srcRect l="11039" r="14046" b="6895"/>
          <a:stretch>
            <a:fillRect/>
          </a:stretch>
        </p:blipFill>
        <p:spPr bwMode="auto">
          <a:xfrm rot="19748319">
            <a:off x="367000" y="214879"/>
            <a:ext cx="1109155" cy="983100"/>
          </a:xfrm>
          <a:prstGeom prst="rect">
            <a:avLst/>
          </a:prstGeom>
          <a:noFill/>
          <a:ln w="9525">
            <a:noFill/>
            <a:miter lim="800000"/>
            <a:headEnd/>
            <a:tailEnd/>
          </a:ln>
          <a:effectLst/>
        </p:spPr>
      </p:pic>
      <p:sp>
        <p:nvSpPr>
          <p:cNvPr id="5" name="Titlu 1"/>
          <p:cNvSpPr>
            <a:spLocks noGrp="1"/>
          </p:cNvSpPr>
          <p:nvPr>
            <p:ph type="title"/>
          </p:nvPr>
        </p:nvSpPr>
        <p:spPr>
          <a:xfrm>
            <a:off x="736600" y="1376816"/>
            <a:ext cx="7795840" cy="396000"/>
          </a:xfrm>
          <a:noFill/>
          <a:effectLst/>
        </p:spPr>
        <p:txBody>
          <a:bodyPr>
            <a:noAutofit/>
          </a:bodyPr>
          <a:lstStyle/>
          <a:p>
            <a:pPr marL="189914" lvl="0" indent="-189914">
              <a:spcBef>
                <a:spcPct val="20000"/>
              </a:spcBef>
              <a:spcAft>
                <a:spcPts val="600"/>
              </a:spcAft>
              <a:defRPr/>
            </a:pPr>
            <a:r>
              <a:rPr lang="ro-RO" sz="2000" b="1" dirty="0" smtClean="0">
                <a:solidFill>
                  <a:schemeClr val="accent1">
                    <a:lumMod val="75000"/>
                  </a:schemeClr>
                </a:solidFill>
                <a:latin typeface="Arial" pitchFamily="34" charset="0"/>
                <a:cs typeface="Arial" pitchFamily="34" charset="0"/>
              </a:rPr>
              <a:t>Proiectul de lege privind administratorii fondurilor de investiţii alternative</a:t>
            </a:r>
            <a:endParaRPr lang="en-US" sz="2000" b="1" dirty="0" smtClean="0">
              <a:solidFill>
                <a:schemeClr val="accent1">
                  <a:lumMod val="75000"/>
                </a:schemeClr>
              </a:solidFill>
              <a:latin typeface="Arial" pitchFamily="34" charset="0"/>
              <a:cs typeface="Arial" pitchFamily="34" charset="0"/>
            </a:endParaRPr>
          </a:p>
        </p:txBody>
      </p:sp>
      <p:sp>
        <p:nvSpPr>
          <p:cNvPr id="4" name="Substituent număr diapozitiv 3"/>
          <p:cNvSpPr>
            <a:spLocks noGrp="1"/>
          </p:cNvSpPr>
          <p:nvPr>
            <p:ph type="sldNum" sz="quarter" idx="12"/>
          </p:nvPr>
        </p:nvSpPr>
        <p:spPr/>
        <p:txBody>
          <a:bodyPr/>
          <a:lstStyle/>
          <a:p>
            <a:pPr>
              <a:defRPr/>
            </a:pPr>
            <a:fld id="{34E6ACB5-F789-4E56-9726-B664AA5C56F7}" type="slidenum">
              <a:rPr lang="ro-RO" smtClean="0"/>
              <a:pPr>
                <a:defRPr/>
              </a:pPr>
              <a:t>13</a:t>
            </a:fld>
            <a:endParaRPr lang="ro-RO"/>
          </a:p>
        </p:txBody>
      </p:sp>
      <p:sp>
        <p:nvSpPr>
          <p:cNvPr id="6" name="Rectangle 128"/>
          <p:cNvSpPr>
            <a:spLocks/>
          </p:cNvSpPr>
          <p:nvPr/>
        </p:nvSpPr>
        <p:spPr>
          <a:xfrm>
            <a:off x="755576" y="2348880"/>
            <a:ext cx="7704856" cy="2592288"/>
          </a:xfrm>
          <a:prstGeom prst="rect">
            <a:avLst/>
          </a:prstGeom>
          <a:gradFill flip="none" rotWithShape="1">
            <a:gsLst>
              <a:gs pos="0">
                <a:schemeClr val="accent2">
                  <a:alpha val="84000"/>
                </a:schemeClr>
              </a:gs>
              <a:gs pos="50000">
                <a:schemeClr val="bg1"/>
              </a:gs>
              <a:gs pos="100000">
                <a:schemeClr val="bg1"/>
              </a:gs>
            </a:gsLst>
            <a:lin ang="13500000" scaled="1"/>
            <a:tileRect/>
          </a:gra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0000"/>
              </a:lnSpc>
              <a:spcBef>
                <a:spcPts val="300"/>
              </a:spcBef>
            </a:pPr>
            <a:endParaRPr lang="ro-RO" sz="1500" b="0" dirty="0" smtClean="0">
              <a:solidFill>
                <a:schemeClr val="tx1"/>
              </a:solidFill>
              <a:latin typeface="Arial" pitchFamily="34" charset="0"/>
              <a:cs typeface="Arial" pitchFamily="34" charset="0"/>
            </a:endParaRPr>
          </a:p>
        </p:txBody>
      </p:sp>
      <p:sp>
        <p:nvSpPr>
          <p:cNvPr id="7" name="Rectangle 129"/>
          <p:cNvSpPr>
            <a:spLocks/>
          </p:cNvSpPr>
          <p:nvPr/>
        </p:nvSpPr>
        <p:spPr>
          <a:xfrm>
            <a:off x="755576" y="1910292"/>
            <a:ext cx="7632848" cy="403995"/>
          </a:xfrm>
          <a:prstGeom prst="rect">
            <a:avLst/>
          </a:prstGeom>
          <a:solidFill>
            <a:schemeClr val="tx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nSpc>
                <a:spcPct val="90000"/>
              </a:lnSpc>
              <a:spcBef>
                <a:spcPts val="0"/>
              </a:spcBef>
              <a:buClr>
                <a:schemeClr val="tx1"/>
              </a:buClr>
              <a:buSzPct val="100000"/>
            </a:pPr>
            <a:r>
              <a:rPr lang="ro-RO" sz="1600" b="1" dirty="0" smtClean="0">
                <a:solidFill>
                  <a:schemeClr val="bg1"/>
                </a:solidFill>
                <a:latin typeface="Arial" pitchFamily="34" charset="0"/>
                <a:cs typeface="Arial" pitchFamily="34" charset="0"/>
              </a:rPr>
              <a:t>Următorii pași</a:t>
            </a:r>
            <a:endParaRPr lang="en-US" sz="1500" dirty="0" smtClean="0">
              <a:solidFill>
                <a:schemeClr val="bg1"/>
              </a:solidFill>
              <a:latin typeface="Arial" pitchFamily="34" charset="0"/>
              <a:cs typeface="Arial" pitchFamily="34" charset="0"/>
            </a:endParaRPr>
          </a:p>
        </p:txBody>
      </p:sp>
      <p:sp>
        <p:nvSpPr>
          <p:cNvPr id="8" name="RbNavigator"/>
          <p:cNvSpPr txBox="1"/>
          <p:nvPr/>
        </p:nvSpPr>
        <p:spPr>
          <a:xfrm>
            <a:off x="1187624" y="2708920"/>
            <a:ext cx="432048" cy="409694"/>
          </a:xfrm>
          <a:prstGeom prst="rect">
            <a:avLst/>
          </a:prstGeom>
          <a:solidFill>
            <a:schemeClr val="accent3"/>
          </a:solidFill>
        </p:spPr>
        <p:txBody>
          <a:bodyPr vert="horz" wrap="none" lIns="0" tIns="0" rIns="0" bIns="0" rtlCol="0" anchor="ctr">
            <a:noAutofit/>
          </a:bodyPr>
          <a:lstStyle/>
          <a:p>
            <a:pPr algn="ctr"/>
            <a:r>
              <a:rPr kumimoji="1" lang="en-US" sz="2200" b="1" dirty="0" smtClean="0">
                <a:solidFill>
                  <a:schemeClr val="bg1"/>
                </a:solidFill>
                <a:latin typeface="Arial" pitchFamily="34" charset="0"/>
                <a:ea typeface="Arial Unicode MS"/>
                <a:cs typeface="Arial" pitchFamily="34" charset="0"/>
              </a:rPr>
              <a:t>✓ </a:t>
            </a:r>
            <a:endParaRPr kumimoji="1" lang="en-US" sz="2200" b="1" dirty="0">
              <a:solidFill>
                <a:schemeClr val="bg1"/>
              </a:solidFill>
              <a:latin typeface="Arial" pitchFamily="34" charset="0"/>
              <a:cs typeface="Arial" pitchFamily="34" charset="0"/>
            </a:endParaRPr>
          </a:p>
        </p:txBody>
      </p:sp>
      <p:sp>
        <p:nvSpPr>
          <p:cNvPr id="9" name="Split 141635210657302123810"/>
          <p:cNvSpPr txBox="1">
            <a:spLocks/>
          </p:cNvSpPr>
          <p:nvPr/>
        </p:nvSpPr>
        <p:spPr>
          <a:xfrm>
            <a:off x="1763688" y="3789040"/>
            <a:ext cx="6192688" cy="954107"/>
          </a:xfrm>
          <a:prstGeom prst="rect">
            <a:avLst/>
          </a:prstGeom>
          <a:noFill/>
        </p:spPr>
        <p:txBody>
          <a:bodyPr vert="horz" wrap="square" rtlCol="0">
            <a:spAutoFit/>
          </a:bodyPr>
          <a:lstStyle/>
          <a:p>
            <a:pPr algn="just"/>
            <a:r>
              <a:rPr lang="en-GB" sz="1400" b="1" dirty="0" smtClean="0"/>
              <a:t>A</a:t>
            </a:r>
            <a:r>
              <a:rPr lang="ro-RO" sz="1400" b="1" dirty="0" smtClean="0"/>
              <a:t>.S.F. va modifica legislația secundară în vederea adaptării acesteia la modificările aduse legislației primare prin Legea privind administratorii de fonduri de investiţii alternative, respectiv pentru a implementa prevederile orientărilor ESMA emise în aplicarea DAFIA.</a:t>
            </a:r>
            <a:endParaRPr lang="vi-VN" sz="1400" dirty="0"/>
          </a:p>
        </p:txBody>
      </p:sp>
      <p:sp>
        <p:nvSpPr>
          <p:cNvPr id="10" name="Split 142635210657302123810"/>
          <p:cNvSpPr txBox="1">
            <a:spLocks/>
          </p:cNvSpPr>
          <p:nvPr/>
        </p:nvSpPr>
        <p:spPr>
          <a:xfrm>
            <a:off x="2123727" y="4206567"/>
            <a:ext cx="2818656" cy="307777"/>
          </a:xfrm>
          <a:prstGeom prst="rect">
            <a:avLst/>
          </a:prstGeom>
          <a:noFill/>
        </p:spPr>
        <p:txBody>
          <a:bodyPr vert="horz" rtlCol="0">
            <a:spAutoFit/>
          </a:bodyPr>
          <a:lstStyle/>
          <a:p>
            <a:pPr>
              <a:buSzPct val="95000"/>
            </a:pPr>
            <a:endParaRPr lang="ro-RO" sz="1400" dirty="0" smtClean="0">
              <a:solidFill>
                <a:prstClr val="black"/>
              </a:solidFill>
              <a:latin typeface="Arial" pitchFamily="34" charset="0"/>
              <a:ea typeface="Arial Unicode MS" pitchFamily="34" charset="-128"/>
              <a:cs typeface="Arial" pitchFamily="34" charset="0"/>
            </a:endParaRPr>
          </a:p>
        </p:txBody>
      </p:sp>
      <p:sp>
        <p:nvSpPr>
          <p:cNvPr id="12" name="RbNavigator"/>
          <p:cNvSpPr txBox="1"/>
          <p:nvPr>
            <p:custDataLst>
              <p:tags r:id="rId1"/>
            </p:custDataLst>
          </p:nvPr>
        </p:nvSpPr>
        <p:spPr>
          <a:xfrm>
            <a:off x="7596336" y="260648"/>
            <a:ext cx="1080120" cy="274320"/>
          </a:xfrm>
          <a:prstGeom prst="rect">
            <a:avLst/>
          </a:prstGeom>
          <a:solidFill>
            <a:schemeClr val="tx2"/>
          </a:solidFill>
        </p:spPr>
        <p:txBody>
          <a:bodyPr vert="horz" wrap="none" lIns="0" tIns="0" rIns="0" bIns="0" rtlCol="0" anchor="ctr">
            <a:noAutofit/>
          </a:bodyPr>
          <a:lstStyle/>
          <a:p>
            <a:pPr algn="ctr"/>
            <a:r>
              <a:rPr kumimoji="1" lang="ro-RO" sz="1300" b="1" dirty="0" smtClean="0">
                <a:solidFill>
                  <a:schemeClr val="bg1"/>
                </a:solidFill>
                <a:latin typeface="Arial" pitchFamily="34" charset="0"/>
                <a:cs typeface="Arial" pitchFamily="34" charset="0"/>
                <a:hlinkClick r:id="rId4" action="ppaction://hlinksldjump"/>
              </a:rPr>
              <a:t>Prima pagină</a:t>
            </a:r>
            <a:endParaRPr kumimoji="1" lang="en-US" sz="1300" b="1" dirty="0">
              <a:solidFill>
                <a:schemeClr val="bg1"/>
              </a:solidFill>
              <a:latin typeface="Arial" pitchFamily="34" charset="0"/>
              <a:cs typeface="Arial" pitchFamily="34" charset="0"/>
            </a:endParaRPr>
          </a:p>
        </p:txBody>
      </p:sp>
      <p:sp>
        <p:nvSpPr>
          <p:cNvPr id="14" name="RbNavigator"/>
          <p:cNvSpPr txBox="1"/>
          <p:nvPr/>
        </p:nvSpPr>
        <p:spPr>
          <a:xfrm>
            <a:off x="1187624" y="3861048"/>
            <a:ext cx="432048" cy="409694"/>
          </a:xfrm>
          <a:prstGeom prst="rect">
            <a:avLst/>
          </a:prstGeom>
          <a:solidFill>
            <a:schemeClr val="accent3"/>
          </a:solidFill>
        </p:spPr>
        <p:txBody>
          <a:bodyPr vert="horz" wrap="none" lIns="0" tIns="0" rIns="0" bIns="0" rtlCol="0" anchor="ctr">
            <a:noAutofit/>
          </a:bodyPr>
          <a:lstStyle/>
          <a:p>
            <a:pPr algn="ctr"/>
            <a:r>
              <a:rPr kumimoji="1" lang="en-US" sz="2200" b="1" dirty="0" smtClean="0">
                <a:solidFill>
                  <a:schemeClr val="bg1"/>
                </a:solidFill>
                <a:latin typeface="Arial" pitchFamily="34" charset="0"/>
                <a:ea typeface="Arial Unicode MS"/>
                <a:cs typeface="Arial" pitchFamily="34" charset="0"/>
              </a:rPr>
              <a:t>✓ </a:t>
            </a:r>
            <a:endParaRPr kumimoji="1" lang="en-US" sz="2200" b="1" dirty="0">
              <a:solidFill>
                <a:schemeClr val="bg1"/>
              </a:solidFill>
              <a:latin typeface="Arial" pitchFamily="34" charset="0"/>
              <a:cs typeface="Arial" pitchFamily="34" charset="0"/>
            </a:endParaRPr>
          </a:p>
        </p:txBody>
      </p:sp>
      <p:sp>
        <p:nvSpPr>
          <p:cNvPr id="15" name="Split 141635210657302123810"/>
          <p:cNvSpPr txBox="1">
            <a:spLocks/>
          </p:cNvSpPr>
          <p:nvPr/>
        </p:nvSpPr>
        <p:spPr>
          <a:xfrm>
            <a:off x="1763688" y="2636912"/>
            <a:ext cx="6192688" cy="738664"/>
          </a:xfrm>
          <a:prstGeom prst="rect">
            <a:avLst/>
          </a:prstGeom>
          <a:noFill/>
        </p:spPr>
        <p:txBody>
          <a:bodyPr vert="horz" wrap="square" rtlCol="0">
            <a:spAutoFit/>
          </a:bodyPr>
          <a:lstStyle/>
          <a:p>
            <a:pPr algn="just"/>
            <a:r>
              <a:rPr lang="ro-RO" sz="1400" b="1" dirty="0" smtClean="0"/>
              <a:t>Elaborarea unui proiect de act normativ având ca obiect fondurile de investiţii alternative şi abrogarea în mod corespunzător a prevederilor Legii nr. 297/2004 aplicabile AOPC (inclusiv SIF).</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p:cNvGraphicFramePr>
            <a:graphicFrameLocks noChangeAspect="1"/>
          </p:cNvGraphicFramePr>
          <p:nvPr/>
        </p:nvGraphicFramePr>
        <p:xfrm>
          <a:off x="0" y="0"/>
          <a:ext cx="158750" cy="158750"/>
        </p:xfrm>
        <a:graphic>
          <a:graphicData uri="http://schemas.openxmlformats.org/presentationml/2006/ole">
            <p:oleObj spid="_x0000_s3077" name="think-cell Slide" r:id="rId3" imgW="360" imgH="360" progId="">
              <p:embed/>
            </p:oleObj>
          </a:graphicData>
        </a:graphic>
      </p:graphicFrame>
      <p:sp>
        <p:nvSpPr>
          <p:cNvPr id="10" name="Titlu 1"/>
          <p:cNvSpPr>
            <a:spLocks noGrp="1"/>
          </p:cNvSpPr>
          <p:nvPr>
            <p:ph type="title"/>
          </p:nvPr>
        </p:nvSpPr>
        <p:spPr>
          <a:xfrm>
            <a:off x="785786" y="928670"/>
            <a:ext cx="7667904" cy="396000"/>
          </a:xfrm>
          <a:noFill/>
          <a:effectLst/>
        </p:spPr>
        <p:txBody>
          <a:bodyPr>
            <a:normAutofit/>
          </a:bodyPr>
          <a:lstStyle/>
          <a:p>
            <a:pPr marL="189914" lvl="0" indent="-189914">
              <a:spcBef>
                <a:spcPct val="20000"/>
              </a:spcBef>
              <a:spcAft>
                <a:spcPts val="600"/>
              </a:spcAft>
              <a:defRPr/>
            </a:pPr>
            <a:r>
              <a:rPr lang="ro-RO" sz="2000" b="1" dirty="0" smtClean="0">
                <a:solidFill>
                  <a:schemeClr val="accent1">
                    <a:lumMod val="75000"/>
                  </a:schemeClr>
                </a:solidFill>
                <a:latin typeface="Arial" pitchFamily="34" charset="0"/>
                <a:cs typeface="Arial" pitchFamily="34" charset="0"/>
              </a:rPr>
              <a:t>Regulament UE nr. 909/2014 </a:t>
            </a:r>
            <a:endParaRPr lang="en-US" sz="2000" b="1" dirty="0" smtClean="0">
              <a:solidFill>
                <a:schemeClr val="accent1">
                  <a:lumMod val="75000"/>
                </a:schemeClr>
              </a:solidFill>
              <a:latin typeface="Arial" pitchFamily="34" charset="0"/>
              <a:cs typeface="Arial" pitchFamily="34" charset="0"/>
            </a:endParaRPr>
          </a:p>
        </p:txBody>
      </p:sp>
      <p:sp>
        <p:nvSpPr>
          <p:cNvPr id="8" name="Substituent număr diapozitiv 7"/>
          <p:cNvSpPr>
            <a:spLocks noGrp="1"/>
          </p:cNvSpPr>
          <p:nvPr>
            <p:ph type="sldNum" sz="quarter" idx="12"/>
          </p:nvPr>
        </p:nvSpPr>
        <p:spPr/>
        <p:txBody>
          <a:bodyPr/>
          <a:lstStyle/>
          <a:p>
            <a:pPr>
              <a:defRPr/>
            </a:pPr>
            <a:fld id="{34E6ACB5-F789-4E56-9726-B664AA5C56F7}" type="slidenum">
              <a:rPr lang="ro-RO" smtClean="0">
                <a:latin typeface="Arial" pitchFamily="34" charset="0"/>
                <a:cs typeface="Arial" pitchFamily="34" charset="0"/>
              </a:rPr>
              <a:pPr>
                <a:defRPr/>
              </a:pPr>
              <a:t>14</a:t>
            </a:fld>
            <a:endParaRPr lang="ro-RO">
              <a:latin typeface="Arial" pitchFamily="34" charset="0"/>
              <a:cs typeface="Arial" pitchFamily="34" charset="0"/>
            </a:endParaRPr>
          </a:p>
        </p:txBody>
      </p:sp>
      <p:sp>
        <p:nvSpPr>
          <p:cNvPr id="25" name="RbNavigator"/>
          <p:cNvSpPr txBox="1"/>
          <p:nvPr/>
        </p:nvSpPr>
        <p:spPr>
          <a:xfrm>
            <a:off x="7596336" y="260648"/>
            <a:ext cx="1080120" cy="274320"/>
          </a:xfrm>
          <a:prstGeom prst="rect">
            <a:avLst/>
          </a:prstGeom>
          <a:solidFill>
            <a:schemeClr val="tx2"/>
          </a:solidFill>
        </p:spPr>
        <p:txBody>
          <a:bodyPr vert="horz" wrap="none" lIns="0" tIns="0" rIns="0" bIns="0" rtlCol="0" anchor="ctr">
            <a:noAutofit/>
          </a:bodyPr>
          <a:lstStyle/>
          <a:p>
            <a:pPr algn="ctr"/>
            <a:r>
              <a:rPr kumimoji="1" lang="ro-RO" sz="1300" b="1" dirty="0" smtClean="0">
                <a:solidFill>
                  <a:schemeClr val="bg1"/>
                </a:solidFill>
                <a:latin typeface="Arial" pitchFamily="34" charset="0"/>
                <a:cs typeface="Arial" pitchFamily="34" charset="0"/>
                <a:hlinkClick r:id="rId4" action="ppaction://hlinksldjump"/>
              </a:rPr>
              <a:t>Prima pagină</a:t>
            </a:r>
            <a:endParaRPr kumimoji="1" lang="en-US" sz="1300" b="1" dirty="0">
              <a:solidFill>
                <a:schemeClr val="bg1"/>
              </a:solidFill>
              <a:latin typeface="Arial" pitchFamily="34" charset="0"/>
              <a:cs typeface="Arial" pitchFamily="34" charset="0"/>
            </a:endParaRPr>
          </a:p>
        </p:txBody>
      </p:sp>
      <p:sp>
        <p:nvSpPr>
          <p:cNvPr id="15" name="Rectangle 120"/>
          <p:cNvSpPr>
            <a:spLocks/>
          </p:cNvSpPr>
          <p:nvPr/>
        </p:nvSpPr>
        <p:spPr>
          <a:xfrm>
            <a:off x="714348" y="1428736"/>
            <a:ext cx="7943031" cy="440325"/>
          </a:xfrm>
          <a:prstGeom prst="rect">
            <a:avLst/>
          </a:prstGeom>
          <a:solidFill>
            <a:schemeClr val="accent3"/>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just">
              <a:buNone/>
            </a:pPr>
            <a:r>
              <a:rPr lang="ro-RO" sz="1600" b="1" dirty="0" smtClean="0">
                <a:solidFill>
                  <a:schemeClr val="accent1">
                    <a:lumMod val="75000"/>
                  </a:schemeClr>
                </a:solidFill>
                <a:latin typeface="Arial" pitchFamily="34" charset="0"/>
                <a:cs typeface="Arial" pitchFamily="34" charset="0"/>
              </a:rPr>
              <a:t>Noutăți</a:t>
            </a:r>
          </a:p>
        </p:txBody>
      </p:sp>
      <p:pic>
        <p:nvPicPr>
          <p:cNvPr id="12" name="Picture 5"/>
          <p:cNvPicPr>
            <a:picLocks noChangeAspect="1" noChangeArrowheads="1"/>
          </p:cNvPicPr>
          <p:nvPr/>
        </p:nvPicPr>
        <p:blipFill>
          <a:blip r:embed="rId5" cstate="print"/>
          <a:srcRect/>
          <a:stretch>
            <a:fillRect/>
          </a:stretch>
        </p:blipFill>
        <p:spPr bwMode="auto">
          <a:xfrm>
            <a:off x="6606497" y="5429265"/>
            <a:ext cx="1997951" cy="1067042"/>
          </a:xfrm>
          <a:prstGeom prst="rect">
            <a:avLst/>
          </a:prstGeom>
          <a:noFill/>
          <a:ln w="9525">
            <a:noFill/>
            <a:miter lim="800000"/>
            <a:headEnd/>
            <a:tailEnd/>
          </a:ln>
          <a:effectLst/>
        </p:spPr>
      </p:pic>
      <p:sp>
        <p:nvSpPr>
          <p:cNvPr id="13" name="CasetăText 12"/>
          <p:cNvSpPr txBox="1"/>
          <p:nvPr/>
        </p:nvSpPr>
        <p:spPr>
          <a:xfrm>
            <a:off x="642910" y="1785926"/>
            <a:ext cx="7992888" cy="5986254"/>
          </a:xfrm>
          <a:prstGeom prst="rect">
            <a:avLst/>
          </a:prstGeom>
          <a:noFill/>
        </p:spPr>
        <p:txBody>
          <a:bodyPr wrap="square" rtlCol="0">
            <a:spAutoFit/>
          </a:bodyPr>
          <a:lstStyle/>
          <a:p>
            <a:pPr marL="400050" indent="-400050" algn="just">
              <a:buAutoNum type="romanUcPeriod"/>
            </a:pPr>
            <a:endParaRPr lang="ro-RO" sz="1400" dirty="0" smtClean="0">
              <a:ln>
                <a:solidFill>
                  <a:schemeClr val="tx1"/>
                </a:solidFill>
              </a:ln>
              <a:solidFill>
                <a:schemeClr val="bg2">
                  <a:lumMod val="75000"/>
                </a:schemeClr>
              </a:solidFill>
            </a:endParaRPr>
          </a:p>
          <a:p>
            <a:pPr marL="400050" indent="-400050" algn="just">
              <a:buAutoNum type="romanUcPeriod"/>
            </a:pPr>
            <a:r>
              <a:rPr lang="ro-RO" sz="1400" dirty="0" smtClean="0">
                <a:ln>
                  <a:solidFill>
                    <a:schemeClr val="tx1"/>
                  </a:solidFill>
                </a:ln>
              </a:rPr>
              <a:t>Decontarea instrumentelor financiare   </a:t>
            </a:r>
          </a:p>
          <a:p>
            <a:pPr marL="712788" lvl="1" indent="-246063" algn="just">
              <a:spcBef>
                <a:spcPts val="1200"/>
              </a:spcBef>
              <a:spcAft>
                <a:spcPts val="1200"/>
              </a:spcAft>
              <a:buFont typeface="Arial" pitchFamily="34" charset="0"/>
              <a:buChar char="•"/>
            </a:pPr>
            <a:r>
              <a:rPr lang="ro-RO" sz="1400" b="1" dirty="0" smtClean="0"/>
              <a:t>Obligații uniforme pentru decontarea instrumentelor financiar</a:t>
            </a:r>
            <a:r>
              <a:rPr lang="en-US" sz="1400" b="1" dirty="0" smtClean="0"/>
              <a:t>e</a:t>
            </a:r>
            <a:r>
              <a:rPr lang="ro-RO" sz="1400" b="1" dirty="0" smtClean="0"/>
              <a:t> la nivelul UE</a:t>
            </a:r>
            <a:r>
              <a:rPr lang="en-US" sz="1400" b="1" dirty="0" smtClean="0"/>
              <a:t>;</a:t>
            </a:r>
            <a:endParaRPr lang="ro-RO" sz="1400" b="1" dirty="0" smtClean="0"/>
          </a:p>
          <a:p>
            <a:pPr marL="712788" lvl="1" indent="-246063" algn="just">
              <a:spcBef>
                <a:spcPts val="0"/>
              </a:spcBef>
              <a:spcAft>
                <a:spcPts val="1200"/>
              </a:spcAft>
              <a:buFont typeface="Arial" pitchFamily="34" charset="0"/>
              <a:buChar char="•"/>
            </a:pPr>
            <a:r>
              <a:rPr lang="ro-RO" sz="1400" b="1" dirty="0" smtClean="0"/>
              <a:t>Obligativitatea ca instrumentele financiare ale emitenților din UE să fie reprezentate prin înscriere de cont</a:t>
            </a:r>
            <a:r>
              <a:rPr lang="en-US" sz="1400" b="1" dirty="0" smtClean="0"/>
              <a:t>;</a:t>
            </a:r>
          </a:p>
          <a:p>
            <a:pPr marL="712788" lvl="1" indent="-246063" algn="just">
              <a:buFont typeface="Arial" pitchFamily="34" charset="0"/>
              <a:buChar char="•"/>
            </a:pPr>
            <a:r>
              <a:rPr lang="ro-RO" sz="1400" b="1" dirty="0" smtClean="0"/>
              <a:t>Ciclul de decontare de maxim 2 zile lucrătoare (T+2) – de la 1 ianuarie 2015</a:t>
            </a:r>
            <a:r>
              <a:rPr lang="en-US" sz="1400" b="1" dirty="0" smtClean="0"/>
              <a:t>;</a:t>
            </a:r>
          </a:p>
          <a:p>
            <a:pPr marL="712788" lvl="1" indent="-246063" algn="just">
              <a:spcBef>
                <a:spcPts val="600"/>
              </a:spcBef>
              <a:buFont typeface="Arial" pitchFamily="34" charset="0"/>
              <a:buChar char="•"/>
            </a:pPr>
            <a:r>
              <a:rPr lang="ro-RO" sz="1400" b="1" dirty="0" smtClean="0"/>
              <a:t>Măsuri de prevenire a neexecutării decontării și de soluționare a decontărilor eșuate – vor fi detaliate prin standarde tehnice</a:t>
            </a:r>
            <a:r>
              <a:rPr lang="en-US" sz="1400" b="1" dirty="0" smtClean="0"/>
              <a:t>;</a:t>
            </a:r>
            <a:r>
              <a:rPr lang="ro-RO" sz="1400" b="1" dirty="0" smtClean="0"/>
              <a:t> </a:t>
            </a:r>
          </a:p>
          <a:p>
            <a:pPr marL="400050" indent="-400050">
              <a:spcBef>
                <a:spcPts val="1200"/>
              </a:spcBef>
              <a:buFont typeface="Arial" pitchFamily="34" charset="0"/>
              <a:buChar char="•"/>
            </a:pPr>
            <a:r>
              <a:rPr lang="ro-RO" sz="1400" dirty="0" smtClean="0">
                <a:ln>
                  <a:solidFill>
                    <a:schemeClr val="tx1"/>
                  </a:solidFill>
                </a:ln>
              </a:rPr>
              <a:t>Autorizarea depozitarilor centrali (CSD)</a:t>
            </a:r>
          </a:p>
          <a:p>
            <a:pPr marL="857250" lvl="1" indent="-400050" algn="just">
              <a:spcBef>
                <a:spcPts val="1200"/>
              </a:spcBef>
              <a:buFont typeface="Arial" pitchFamily="34" charset="0"/>
              <a:buChar char="•"/>
              <a:tabLst>
                <a:tab pos="712788" algn="l"/>
              </a:tabLst>
            </a:pPr>
            <a:r>
              <a:rPr lang="ro-RO" sz="1400" b="1" dirty="0" smtClean="0"/>
              <a:t>Obligativitatea autorizării și supravegherii depozitarilor centrali după reguli uniforme la nivel UE</a:t>
            </a:r>
            <a:r>
              <a:rPr lang="en-US" sz="1400" b="1" dirty="0" smtClean="0"/>
              <a:t>;</a:t>
            </a:r>
            <a:r>
              <a:rPr lang="ro-RO" sz="1400" b="1" dirty="0" smtClean="0"/>
              <a:t> </a:t>
            </a:r>
          </a:p>
          <a:p>
            <a:pPr marL="857250" lvl="1" indent="-400050" algn="just">
              <a:spcBef>
                <a:spcPts val="600"/>
              </a:spcBef>
              <a:buFont typeface="Arial" pitchFamily="34" charset="0"/>
              <a:buChar char="•"/>
              <a:tabLst>
                <a:tab pos="712788" algn="l"/>
              </a:tabLst>
            </a:pPr>
            <a:r>
              <a:rPr lang="ro-RO" sz="1400" b="1" dirty="0" smtClean="0"/>
              <a:t>Cerințe organizatorice/reguli</a:t>
            </a:r>
            <a:r>
              <a:rPr lang="en-US" sz="1400" b="1" dirty="0" smtClean="0"/>
              <a:t> </a:t>
            </a:r>
            <a:r>
              <a:rPr lang="ro-RO" sz="1400" b="1" dirty="0" smtClean="0"/>
              <a:t>de conduită/cerințe prudențiale obligatorii pentru  CSD din UE</a:t>
            </a:r>
            <a:r>
              <a:rPr lang="en-US" sz="1400" b="1" dirty="0" smtClean="0"/>
              <a:t>;</a:t>
            </a:r>
            <a:r>
              <a:rPr lang="ro-RO" sz="1400" b="1" dirty="0" smtClean="0"/>
              <a:t> </a:t>
            </a:r>
          </a:p>
          <a:p>
            <a:pPr marL="857250" lvl="1" indent="-400050" algn="just">
              <a:spcBef>
                <a:spcPts val="600"/>
              </a:spcBef>
              <a:buFont typeface="Arial" pitchFamily="34" charset="0"/>
              <a:buChar char="•"/>
              <a:tabLst>
                <a:tab pos="712788" algn="l"/>
              </a:tabLst>
            </a:pPr>
            <a:r>
              <a:rPr lang="ro-RO" sz="1400" b="1" dirty="0" smtClean="0"/>
              <a:t>Introducerea pașaportului european pentru CSD autorizate</a:t>
            </a:r>
            <a:r>
              <a:rPr lang="en-US" sz="1400" b="1" dirty="0" smtClean="0"/>
              <a:t>;</a:t>
            </a:r>
            <a:r>
              <a:rPr lang="ro-RO" sz="1400" b="1" dirty="0" smtClean="0"/>
              <a:t> </a:t>
            </a:r>
          </a:p>
          <a:p>
            <a:pPr marL="857250" lvl="1" indent="-400050" algn="just">
              <a:spcBef>
                <a:spcPts val="600"/>
              </a:spcBef>
              <a:buFont typeface="Arial" pitchFamily="34" charset="0"/>
              <a:buChar char="•"/>
              <a:tabLst>
                <a:tab pos="712788" algn="l"/>
              </a:tabLst>
            </a:pPr>
            <a:r>
              <a:rPr lang="ro-RO" sz="1400" b="1" dirty="0" smtClean="0"/>
              <a:t>Cerințe aplicabile</a:t>
            </a:r>
            <a:r>
              <a:rPr lang="en-US" sz="1400" b="1" dirty="0" smtClean="0"/>
              <a:t> </a:t>
            </a:r>
            <a:r>
              <a:rPr lang="ro-RO" sz="1400" b="1" dirty="0" smtClean="0"/>
              <a:t>conexiunilor</a:t>
            </a:r>
            <a:r>
              <a:rPr lang="en-US" sz="1400" b="1" dirty="0" smtClean="0"/>
              <a:t> </a:t>
            </a:r>
            <a:r>
              <a:rPr lang="ro-RO" sz="1400" b="1" dirty="0" smtClean="0"/>
              <a:t>dintre CSD–uri</a:t>
            </a:r>
            <a:r>
              <a:rPr lang="en-US" sz="1400" b="1" dirty="0" smtClean="0"/>
              <a:t>;</a:t>
            </a:r>
            <a:endParaRPr lang="ro-RO" sz="1400" b="1" dirty="0" smtClean="0"/>
          </a:p>
          <a:p>
            <a:pPr marL="857250" lvl="1" indent="-400050" algn="just">
              <a:buFont typeface="Wingdings" pitchFamily="2" charset="2"/>
              <a:buChar char="Ø"/>
            </a:pPr>
            <a:endParaRPr lang="en-US" sz="1400" dirty="0" smtClean="0">
              <a:ln>
                <a:solidFill>
                  <a:schemeClr val="tx1"/>
                </a:solidFill>
              </a:ln>
            </a:endParaRPr>
          </a:p>
          <a:p>
            <a:pPr algn="just"/>
            <a:endParaRPr lang="en-US" sz="1400" dirty="0" smtClean="0">
              <a:ln>
                <a:solidFill>
                  <a:schemeClr val="tx1"/>
                </a:solidFill>
              </a:ln>
              <a:solidFill>
                <a:schemeClr val="tx1">
                  <a:lumMod val="85000"/>
                  <a:lumOff val="15000"/>
                </a:schemeClr>
              </a:solidFill>
            </a:endParaRPr>
          </a:p>
          <a:p>
            <a:pPr algn="just"/>
            <a:endParaRPr lang="ro-RO" sz="1400" dirty="0" smtClean="0">
              <a:ln>
                <a:solidFill>
                  <a:schemeClr val="tx1"/>
                </a:solidFill>
              </a:ln>
              <a:solidFill>
                <a:schemeClr val="tx1">
                  <a:lumMod val="85000"/>
                  <a:lumOff val="15000"/>
                </a:schemeClr>
              </a:solidFill>
            </a:endParaRPr>
          </a:p>
          <a:p>
            <a:pPr algn="just"/>
            <a:endParaRPr lang="ro-RO" sz="1400" dirty="0" smtClean="0">
              <a:ln>
                <a:solidFill>
                  <a:schemeClr val="tx1"/>
                </a:solidFill>
              </a:ln>
              <a:solidFill>
                <a:schemeClr val="tx1">
                  <a:lumMod val="85000"/>
                  <a:lumOff val="15000"/>
                </a:schemeClr>
              </a:solidFill>
            </a:endParaRPr>
          </a:p>
          <a:p>
            <a:pPr algn="just"/>
            <a:endParaRPr lang="ro-RO" sz="1400" dirty="0" smtClean="0">
              <a:ln>
                <a:solidFill>
                  <a:schemeClr val="tx1"/>
                </a:solidFill>
              </a:ln>
              <a:solidFill>
                <a:schemeClr val="tx1">
                  <a:lumMod val="85000"/>
                  <a:lumOff val="15000"/>
                </a:schemeClr>
              </a:solidFill>
            </a:endParaRPr>
          </a:p>
          <a:p>
            <a:pPr algn="just">
              <a:buFont typeface="Wingdings" pitchFamily="2" charset="2"/>
              <a:buChar char="ü"/>
            </a:pPr>
            <a:endParaRPr lang="ro-RO" sz="1400" dirty="0" smtClean="0">
              <a:ln>
                <a:solidFill>
                  <a:schemeClr val="tx1"/>
                </a:solidFill>
              </a:ln>
              <a:solidFill>
                <a:schemeClr val="tx1">
                  <a:lumMod val="85000"/>
                  <a:lumOff val="15000"/>
                </a:schemeClr>
              </a:solidFill>
            </a:endParaRPr>
          </a:p>
          <a:p>
            <a:r>
              <a:rPr lang="ro-RO" sz="1400" dirty="0" smtClean="0">
                <a:ln>
                  <a:solidFill>
                    <a:schemeClr val="tx1"/>
                  </a:solidFill>
                </a:ln>
                <a:solidFill>
                  <a:schemeClr val="tx1">
                    <a:lumMod val="85000"/>
                    <a:lumOff val="15000"/>
                  </a:schemeClr>
                </a:solidFill>
              </a:rPr>
              <a:t>	</a:t>
            </a:r>
            <a:endParaRPr lang="en-US" sz="1400" dirty="0" smtClean="0">
              <a:ln>
                <a:solidFill>
                  <a:schemeClr val="tx1"/>
                </a:solidFill>
              </a:ln>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p:cNvPicPr>
            <a:picLocks noChangeAspect="1" noChangeArrowheads="1"/>
          </p:cNvPicPr>
          <p:nvPr/>
        </p:nvPicPr>
        <p:blipFill>
          <a:blip r:embed="rId3" cstate="print"/>
          <a:srcRect l="11039" r="14046" b="6895"/>
          <a:stretch>
            <a:fillRect/>
          </a:stretch>
        </p:blipFill>
        <p:spPr bwMode="auto">
          <a:xfrm rot="19748319">
            <a:off x="367000" y="214879"/>
            <a:ext cx="1109155" cy="983100"/>
          </a:xfrm>
          <a:prstGeom prst="rect">
            <a:avLst/>
          </a:prstGeom>
          <a:noFill/>
          <a:ln w="9525">
            <a:noFill/>
            <a:miter lim="800000"/>
            <a:headEnd/>
            <a:tailEnd/>
          </a:ln>
          <a:effectLst/>
        </p:spPr>
      </p:pic>
      <p:sp>
        <p:nvSpPr>
          <p:cNvPr id="10" name="Titlu 1"/>
          <p:cNvSpPr>
            <a:spLocks noGrp="1"/>
          </p:cNvSpPr>
          <p:nvPr>
            <p:ph type="title"/>
          </p:nvPr>
        </p:nvSpPr>
        <p:spPr>
          <a:xfrm>
            <a:off x="736600" y="1052736"/>
            <a:ext cx="7667904" cy="396000"/>
          </a:xfrm>
          <a:noFill/>
          <a:effectLst/>
        </p:spPr>
        <p:txBody>
          <a:bodyPr>
            <a:normAutofit/>
          </a:bodyPr>
          <a:lstStyle/>
          <a:p>
            <a:pPr marL="189914" lvl="0" indent="-189914">
              <a:spcBef>
                <a:spcPct val="20000"/>
              </a:spcBef>
              <a:spcAft>
                <a:spcPts val="600"/>
              </a:spcAft>
              <a:defRPr/>
            </a:pPr>
            <a:r>
              <a:rPr lang="ro-RO" sz="2000" b="1" dirty="0" smtClean="0">
                <a:solidFill>
                  <a:schemeClr val="accent1">
                    <a:lumMod val="75000"/>
                  </a:schemeClr>
                </a:solidFill>
                <a:latin typeface="Arial" pitchFamily="34" charset="0"/>
                <a:cs typeface="Arial" pitchFamily="34" charset="0"/>
              </a:rPr>
              <a:t>Regulament UE nr. 909/2014 </a:t>
            </a:r>
            <a:endParaRPr lang="en-US" sz="2000" b="1" dirty="0" smtClean="0">
              <a:solidFill>
                <a:schemeClr val="accent1">
                  <a:lumMod val="75000"/>
                </a:schemeClr>
              </a:solidFill>
              <a:latin typeface="Arial" pitchFamily="34" charset="0"/>
              <a:cs typeface="Arial" pitchFamily="34" charset="0"/>
            </a:endParaRPr>
          </a:p>
        </p:txBody>
      </p:sp>
      <p:sp>
        <p:nvSpPr>
          <p:cNvPr id="4" name="Substituent număr diapozitiv 3"/>
          <p:cNvSpPr>
            <a:spLocks noGrp="1"/>
          </p:cNvSpPr>
          <p:nvPr>
            <p:ph type="sldNum" sz="quarter" idx="12"/>
          </p:nvPr>
        </p:nvSpPr>
        <p:spPr/>
        <p:txBody>
          <a:bodyPr/>
          <a:lstStyle/>
          <a:p>
            <a:pPr>
              <a:defRPr/>
            </a:pPr>
            <a:fld id="{34E6ACB5-F789-4E56-9726-B664AA5C56F7}" type="slidenum">
              <a:rPr lang="ro-RO" smtClean="0"/>
              <a:pPr>
                <a:defRPr/>
              </a:pPr>
              <a:t>15</a:t>
            </a:fld>
            <a:endParaRPr lang="ro-RO"/>
          </a:p>
        </p:txBody>
      </p:sp>
      <p:sp>
        <p:nvSpPr>
          <p:cNvPr id="6" name="Rectangle 129"/>
          <p:cNvSpPr>
            <a:spLocks/>
          </p:cNvSpPr>
          <p:nvPr/>
        </p:nvSpPr>
        <p:spPr>
          <a:xfrm>
            <a:off x="755576" y="1910292"/>
            <a:ext cx="7560840" cy="403995"/>
          </a:xfrm>
          <a:prstGeom prst="rect">
            <a:avLst/>
          </a:prstGeom>
          <a:solidFill>
            <a:schemeClr val="tx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nSpc>
                <a:spcPct val="90000"/>
              </a:lnSpc>
              <a:spcBef>
                <a:spcPts val="0"/>
              </a:spcBef>
              <a:buClr>
                <a:schemeClr val="tx1"/>
              </a:buClr>
              <a:buSzPct val="100000"/>
            </a:pPr>
            <a:r>
              <a:rPr lang="ro-RO" sz="1600" b="1" dirty="0" smtClean="0">
                <a:solidFill>
                  <a:schemeClr val="bg1"/>
                </a:solidFill>
                <a:latin typeface="Arial" pitchFamily="34" charset="0"/>
                <a:cs typeface="Arial" pitchFamily="34" charset="0"/>
              </a:rPr>
              <a:t>Următorii pași</a:t>
            </a:r>
            <a:endParaRPr lang="en-US" sz="1500" dirty="0" smtClean="0">
              <a:solidFill>
                <a:schemeClr val="bg1"/>
              </a:solidFill>
              <a:latin typeface="Arial" pitchFamily="34" charset="0"/>
              <a:cs typeface="Arial" pitchFamily="34" charset="0"/>
            </a:endParaRPr>
          </a:p>
        </p:txBody>
      </p:sp>
      <p:sp>
        <p:nvSpPr>
          <p:cNvPr id="8" name="Split 141635210657302123810"/>
          <p:cNvSpPr txBox="1">
            <a:spLocks/>
          </p:cNvSpPr>
          <p:nvPr/>
        </p:nvSpPr>
        <p:spPr>
          <a:xfrm>
            <a:off x="1763688" y="2780928"/>
            <a:ext cx="2808312" cy="307777"/>
          </a:xfrm>
          <a:prstGeom prst="rect">
            <a:avLst/>
          </a:prstGeom>
          <a:noFill/>
        </p:spPr>
        <p:txBody>
          <a:bodyPr vert="horz" wrap="square" rtlCol="0">
            <a:spAutoFit/>
          </a:bodyPr>
          <a:lstStyle/>
          <a:p>
            <a:endParaRPr lang="vi-VN" sz="1400" dirty="0" smtClean="0">
              <a:latin typeface="Arial" pitchFamily="34" charset="0"/>
              <a:cs typeface="Arial" pitchFamily="34" charset="0"/>
            </a:endParaRPr>
          </a:p>
        </p:txBody>
      </p:sp>
      <p:sp>
        <p:nvSpPr>
          <p:cNvPr id="9" name="Split 142635210657302123810"/>
          <p:cNvSpPr txBox="1">
            <a:spLocks/>
          </p:cNvSpPr>
          <p:nvPr/>
        </p:nvSpPr>
        <p:spPr>
          <a:xfrm>
            <a:off x="2123727" y="4206567"/>
            <a:ext cx="2818656" cy="307777"/>
          </a:xfrm>
          <a:prstGeom prst="rect">
            <a:avLst/>
          </a:prstGeom>
          <a:noFill/>
        </p:spPr>
        <p:txBody>
          <a:bodyPr vert="horz" rtlCol="0">
            <a:spAutoFit/>
          </a:bodyPr>
          <a:lstStyle/>
          <a:p>
            <a:pPr>
              <a:buSzPct val="95000"/>
            </a:pPr>
            <a:endParaRPr lang="ro-RO" sz="1400" dirty="0" smtClean="0">
              <a:solidFill>
                <a:prstClr val="black"/>
              </a:solidFill>
              <a:latin typeface="Arial" pitchFamily="34" charset="0"/>
              <a:ea typeface="Arial Unicode MS" pitchFamily="34" charset="-128"/>
              <a:cs typeface="Arial" pitchFamily="34" charset="0"/>
            </a:endParaRPr>
          </a:p>
        </p:txBody>
      </p:sp>
      <p:sp>
        <p:nvSpPr>
          <p:cNvPr id="12" name="RbNavigator"/>
          <p:cNvSpPr txBox="1"/>
          <p:nvPr>
            <p:custDataLst>
              <p:tags r:id="rId1"/>
            </p:custDataLst>
          </p:nvPr>
        </p:nvSpPr>
        <p:spPr>
          <a:xfrm>
            <a:off x="7596336" y="260648"/>
            <a:ext cx="1080120" cy="274320"/>
          </a:xfrm>
          <a:prstGeom prst="rect">
            <a:avLst/>
          </a:prstGeom>
          <a:solidFill>
            <a:schemeClr val="tx2"/>
          </a:solidFill>
        </p:spPr>
        <p:txBody>
          <a:bodyPr vert="horz" wrap="none" lIns="0" tIns="0" rIns="0" bIns="0" rtlCol="0" anchor="ctr">
            <a:noAutofit/>
          </a:bodyPr>
          <a:lstStyle/>
          <a:p>
            <a:pPr algn="ctr"/>
            <a:r>
              <a:rPr kumimoji="1" lang="ro-RO" sz="1300" b="1" dirty="0" smtClean="0">
                <a:solidFill>
                  <a:schemeClr val="bg1"/>
                </a:solidFill>
                <a:latin typeface="Arial" pitchFamily="34" charset="0"/>
                <a:cs typeface="Arial" pitchFamily="34" charset="0"/>
                <a:hlinkClick r:id="rId4" action="ppaction://hlinksldjump"/>
              </a:rPr>
              <a:t>Prima pagină</a:t>
            </a:r>
            <a:endParaRPr kumimoji="1" lang="en-US" sz="1300" b="1" dirty="0">
              <a:solidFill>
                <a:schemeClr val="bg1"/>
              </a:solidFill>
              <a:latin typeface="Arial" pitchFamily="34" charset="0"/>
              <a:cs typeface="Arial" pitchFamily="34" charset="0"/>
            </a:endParaRPr>
          </a:p>
        </p:txBody>
      </p:sp>
      <p:sp>
        <p:nvSpPr>
          <p:cNvPr id="14" name="Dreptunghi 13"/>
          <p:cNvSpPr/>
          <p:nvPr/>
        </p:nvSpPr>
        <p:spPr>
          <a:xfrm>
            <a:off x="539552" y="2380813"/>
            <a:ext cx="7848872" cy="4001095"/>
          </a:xfrm>
          <a:prstGeom prst="rect">
            <a:avLst/>
          </a:prstGeom>
        </p:spPr>
        <p:txBody>
          <a:bodyPr wrap="square">
            <a:spAutoFit/>
          </a:bodyPr>
          <a:lstStyle/>
          <a:p>
            <a:pPr marL="857250" lvl="2" indent="-400050" algn="just">
              <a:buAutoNum type="romanUcPeriod"/>
            </a:pPr>
            <a:r>
              <a:rPr lang="ro-RO" sz="1400" dirty="0" smtClean="0">
                <a:ln>
                  <a:solidFill>
                    <a:schemeClr val="tx1"/>
                  </a:solidFill>
                </a:ln>
              </a:rPr>
              <a:t>LA NIVEL UE </a:t>
            </a:r>
          </a:p>
          <a:p>
            <a:pPr marL="174625" lvl="1" indent="188913" algn="just">
              <a:spcBef>
                <a:spcPts val="600"/>
              </a:spcBef>
              <a:buFont typeface="Arial" pitchFamily="34" charset="0"/>
              <a:buChar char="•"/>
            </a:pPr>
            <a:r>
              <a:rPr lang="ro-RO" sz="1400" b="1" dirty="0" smtClean="0"/>
              <a:t> Emiterea de către Comisia Europeană de standarde tehnice (ST) în aplicarea Regulamentului nr. 909/2014 (primul </a:t>
            </a:r>
            <a:r>
              <a:rPr lang="ro-RO" sz="1400" b="1" dirty="0" err="1" smtClean="0"/>
              <a:t>draft</a:t>
            </a:r>
            <a:r>
              <a:rPr lang="ro-RO" sz="1400" b="1" dirty="0" smtClean="0"/>
              <a:t> preconizat 18 iunie 2015) cu privire la</a:t>
            </a:r>
            <a:r>
              <a:rPr lang="en-US" sz="1400" b="1" dirty="0" smtClean="0"/>
              <a:t>:</a:t>
            </a:r>
            <a:endParaRPr lang="ro-RO" sz="1400" b="1" dirty="0" smtClean="0"/>
          </a:p>
          <a:p>
            <a:pPr marL="538163" lvl="2" algn="just">
              <a:buFont typeface="Wingdings" pitchFamily="2" charset="2"/>
              <a:buChar char="ü"/>
            </a:pPr>
            <a:r>
              <a:rPr lang="ro-RO" sz="1400" b="1" dirty="0" smtClean="0"/>
              <a:t> 	detalierea procedurii de autorizare a </a:t>
            </a:r>
            <a:r>
              <a:rPr lang="ro-RO" sz="1400" b="1" dirty="0" err="1" smtClean="0"/>
              <a:t>CSD-urilor</a:t>
            </a:r>
            <a:endParaRPr lang="ro-RO" sz="1400" b="1" dirty="0" smtClean="0"/>
          </a:p>
          <a:p>
            <a:pPr marL="538163" lvl="2" algn="just">
              <a:buFont typeface="Wingdings" pitchFamily="2" charset="2"/>
              <a:buChar char="ü"/>
            </a:pPr>
            <a:r>
              <a:rPr lang="ro-RO" sz="1400" b="1" dirty="0" smtClean="0"/>
              <a:t> 	detalierea cerinţelor organizatorice/operaționale aplicabile pentru </a:t>
            </a:r>
            <a:r>
              <a:rPr lang="ro-RO" sz="1400" b="1" dirty="0" err="1" smtClean="0"/>
              <a:t>CSD-urilor</a:t>
            </a:r>
            <a:endParaRPr lang="ro-RO" sz="1400" b="1" dirty="0" smtClean="0"/>
          </a:p>
          <a:p>
            <a:pPr marL="538163" lvl="2" algn="just">
              <a:buFont typeface="Wingdings" pitchFamily="2" charset="2"/>
              <a:buChar char="ü"/>
            </a:pPr>
            <a:r>
              <a:rPr lang="ro-RO" sz="1400" b="1" dirty="0" smtClean="0"/>
              <a:t> 	detalierea măsurilor de prevenire a cazurilor de neexecutare a decontării</a:t>
            </a:r>
          </a:p>
          <a:p>
            <a:pPr marL="174625" lvl="1" indent="282575" algn="just">
              <a:spcBef>
                <a:spcPts val="600"/>
              </a:spcBef>
              <a:buFont typeface="Arial" pitchFamily="34" charset="0"/>
              <a:buChar char="•"/>
            </a:pPr>
            <a:r>
              <a:rPr lang="ro-RO" sz="1400" b="1" dirty="0" smtClean="0"/>
              <a:t>Toate CSD din UE, în termen de 6 luni de la data intrării în vigoare a ST, vor</a:t>
            </a:r>
            <a:r>
              <a:rPr lang="en-US" sz="1400" b="1" dirty="0" smtClean="0"/>
              <a:t>:</a:t>
            </a:r>
            <a:endParaRPr lang="ro-RO" sz="1400" b="1" dirty="0" smtClean="0"/>
          </a:p>
          <a:p>
            <a:pPr marL="631825" lvl="2" indent="282575" algn="just">
              <a:spcBef>
                <a:spcPts val="0"/>
              </a:spcBef>
              <a:buFont typeface="Wingdings" pitchFamily="2" charset="2"/>
              <a:buChar char="ü"/>
            </a:pPr>
            <a:r>
              <a:rPr lang="en-US" sz="1400" b="1" dirty="0" smtClean="0"/>
              <a:t>so</a:t>
            </a:r>
            <a:r>
              <a:rPr lang="ro-RO" sz="1400" b="1" dirty="0" smtClean="0"/>
              <a:t>licit</a:t>
            </a:r>
            <a:r>
              <a:rPr lang="en-US" sz="1400" b="1" dirty="0" smtClean="0"/>
              <a:t>a </a:t>
            </a:r>
            <a:r>
              <a:rPr lang="ro-RO" sz="1400" b="1" dirty="0" smtClean="0"/>
              <a:t>reautorizarea pe Reg. UE nr. 909/2014</a:t>
            </a:r>
          </a:p>
          <a:p>
            <a:pPr marL="631825" lvl="2" indent="282575" algn="just">
              <a:spcBef>
                <a:spcPts val="0"/>
              </a:spcBef>
              <a:buFont typeface="Wingdings" pitchFamily="2" charset="2"/>
              <a:buChar char="ü"/>
            </a:pPr>
            <a:r>
              <a:rPr lang="ro-RO" sz="1400" b="1" dirty="0" smtClean="0"/>
              <a:t>notific</a:t>
            </a:r>
            <a:r>
              <a:rPr lang="en-US" sz="1400" b="1" dirty="0" smtClean="0"/>
              <a:t>a</a:t>
            </a:r>
            <a:r>
              <a:rPr lang="ro-RO" sz="1400" b="1" dirty="0" smtClean="0"/>
              <a:t> conexiunile relevante cu alți depozitari centrali</a:t>
            </a:r>
          </a:p>
          <a:p>
            <a:pPr marL="174625" lvl="1" indent="282575" algn="just">
              <a:spcBef>
                <a:spcPts val="600"/>
              </a:spcBef>
            </a:pPr>
            <a:r>
              <a:rPr lang="ro-RO" sz="1400" dirty="0" smtClean="0">
                <a:ln>
                  <a:solidFill>
                    <a:schemeClr val="tx1"/>
                  </a:solidFill>
                </a:ln>
              </a:rPr>
              <a:t>II. LA NIVEL NAŢIONAL </a:t>
            </a:r>
          </a:p>
          <a:p>
            <a:pPr marL="174625" lvl="1" indent="282575" algn="just">
              <a:spcBef>
                <a:spcPts val="600"/>
              </a:spcBef>
              <a:buFont typeface="Arial" pitchFamily="34" charset="0"/>
              <a:buChar char="•"/>
            </a:pPr>
            <a:r>
              <a:rPr lang="ro-RO" sz="1400" b="1" dirty="0" smtClean="0"/>
              <a:t>Obligaţia celor doi depozitari centrali din România de a se reautoriza în calitate de depozitari centrali conform Reg. UE nr. 909/2014</a:t>
            </a:r>
            <a:r>
              <a:rPr lang="en-US" sz="1400" b="1" dirty="0" smtClean="0"/>
              <a:t>;</a:t>
            </a:r>
            <a:r>
              <a:rPr lang="ro-RO" sz="1400" b="1" dirty="0" smtClean="0"/>
              <a:t> </a:t>
            </a:r>
          </a:p>
          <a:p>
            <a:pPr marL="174625" lvl="1" indent="282575" algn="just">
              <a:spcBef>
                <a:spcPts val="600"/>
              </a:spcBef>
              <a:buFont typeface="Arial" pitchFamily="34" charset="0"/>
              <a:buChar char="•"/>
            </a:pPr>
            <a:r>
              <a:rPr lang="ro-RO" sz="1400" b="1" dirty="0" smtClean="0"/>
              <a:t>Revizuirea legislaţiei primare şi secundare pentru alinierea la noile prevederi europene</a:t>
            </a:r>
            <a:r>
              <a:rPr lang="en-US" sz="1400" b="1" dirty="0" smtClean="0"/>
              <a:t>;</a:t>
            </a:r>
            <a:endParaRPr lang="ro-RO" sz="1400" b="1" dirty="0" smtClean="0"/>
          </a:p>
          <a:p>
            <a:pPr marL="174625" lvl="1" indent="282575" algn="just">
              <a:spcBef>
                <a:spcPts val="600"/>
              </a:spcBef>
              <a:buFont typeface="Arial" pitchFamily="34" charset="0"/>
              <a:buChar char="•"/>
            </a:pPr>
            <a:r>
              <a:rPr lang="ro-RO" sz="1400" b="1" dirty="0" smtClean="0"/>
              <a:t>Până la autorizarea depozitarilor conform Reg. UE nr. 909/2014 normele naţionale cu privire la autorizarea şi recunoaşterea depozitarilor centrali se aplică în continuare</a:t>
            </a:r>
            <a:r>
              <a:rPr lang="en-US" sz="1400" b="1" dirty="0" smtClean="0"/>
              <a:t>.</a:t>
            </a:r>
            <a:endParaRPr lang="ro-RO" sz="14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număr diapozitiv 3"/>
          <p:cNvSpPr>
            <a:spLocks noGrp="1"/>
          </p:cNvSpPr>
          <p:nvPr>
            <p:ph type="sldNum" sz="quarter" idx="12"/>
          </p:nvPr>
        </p:nvSpPr>
        <p:spPr/>
        <p:txBody>
          <a:bodyPr/>
          <a:lstStyle/>
          <a:p>
            <a:pPr>
              <a:defRPr/>
            </a:pPr>
            <a:fld id="{34E6ACB5-F789-4E56-9726-B664AA5C56F7}" type="slidenum">
              <a:rPr lang="ro-RO" smtClean="0">
                <a:latin typeface="Arial" pitchFamily="34" charset="0"/>
                <a:cs typeface="Arial" pitchFamily="34" charset="0"/>
              </a:rPr>
              <a:pPr>
                <a:defRPr/>
              </a:pPr>
              <a:t>16</a:t>
            </a:fld>
            <a:endParaRPr lang="ro-RO">
              <a:latin typeface="Arial" pitchFamily="34" charset="0"/>
              <a:cs typeface="Arial" pitchFamily="34" charset="0"/>
            </a:endParaRPr>
          </a:p>
        </p:txBody>
      </p:sp>
      <p:sp>
        <p:nvSpPr>
          <p:cNvPr id="7" name="Titlu 1"/>
          <p:cNvSpPr txBox="1">
            <a:spLocks/>
          </p:cNvSpPr>
          <p:nvPr>
            <p:custDataLst>
              <p:tags r:id="rId1"/>
            </p:custDataLst>
          </p:nvPr>
        </p:nvSpPr>
        <p:spPr>
          <a:xfrm>
            <a:off x="736600" y="1052736"/>
            <a:ext cx="7667904" cy="396000"/>
          </a:xfrm>
          <a:prstGeom prst="rect">
            <a:avLst/>
          </a:prstGeom>
          <a:noFill/>
          <a:effectLst/>
        </p:spPr>
        <p:txBody>
          <a:bodyPr vert="horz" lIns="0" rIns="0" bIns="0" anchor="b">
            <a:normAutofit/>
          </a:bodyPr>
          <a:lstStyle/>
          <a:p>
            <a:pPr lvl="0" fontAlgn="auto">
              <a:spcAft>
                <a:spcPts val="0"/>
              </a:spcAft>
              <a:defRPr/>
            </a:pPr>
            <a:r>
              <a:rPr lang="ro-RO" sz="2000" b="1" dirty="0" smtClean="0">
                <a:solidFill>
                  <a:schemeClr val="accent1">
                    <a:lumMod val="75000"/>
                  </a:schemeClr>
                </a:solidFill>
              </a:rPr>
              <a:t>Priorităţile ASF pentru piaţa de capital</a:t>
            </a:r>
            <a:endParaRPr kumimoji="0" lang="ro-RO" sz="2000" b="1" i="0" strike="noStrike" kern="1200" cap="none" spc="0" normalizeH="0" baseline="0" dirty="0">
              <a:ln>
                <a:noFill/>
              </a:ln>
              <a:solidFill>
                <a:schemeClr val="accent1">
                  <a:lumMod val="75000"/>
                </a:schemeClr>
              </a:solidFill>
              <a:effectLst/>
              <a:uLnTx/>
              <a:uFillTx/>
              <a:latin typeface="Arial" pitchFamily="34" charset="0"/>
              <a:ea typeface="+mj-ea"/>
              <a:cs typeface="Arial" pitchFamily="34" charset="0"/>
            </a:endParaRPr>
          </a:p>
        </p:txBody>
      </p:sp>
      <p:sp>
        <p:nvSpPr>
          <p:cNvPr id="9" name="RbNavigator"/>
          <p:cNvSpPr txBox="1"/>
          <p:nvPr>
            <p:custDataLst>
              <p:tags r:id="rId2"/>
            </p:custDataLst>
          </p:nvPr>
        </p:nvSpPr>
        <p:spPr>
          <a:xfrm>
            <a:off x="7596336" y="260648"/>
            <a:ext cx="1080120" cy="274320"/>
          </a:xfrm>
          <a:prstGeom prst="rect">
            <a:avLst/>
          </a:prstGeom>
          <a:solidFill>
            <a:schemeClr val="tx2"/>
          </a:solidFill>
        </p:spPr>
        <p:txBody>
          <a:bodyPr vert="horz" wrap="none" lIns="0" tIns="0" rIns="0" bIns="0" rtlCol="0" anchor="ctr">
            <a:noAutofit/>
          </a:bodyPr>
          <a:lstStyle/>
          <a:p>
            <a:pPr algn="ctr"/>
            <a:r>
              <a:rPr kumimoji="1" lang="ro-RO" sz="1300" b="1" dirty="0" smtClean="0">
                <a:solidFill>
                  <a:schemeClr val="bg1"/>
                </a:solidFill>
                <a:latin typeface="Arial" pitchFamily="34" charset="0"/>
                <a:cs typeface="Arial" pitchFamily="34" charset="0"/>
                <a:hlinkClick r:id="rId5" action="ppaction://hlinksldjump"/>
              </a:rPr>
              <a:t>Prima pagină</a:t>
            </a:r>
            <a:endParaRPr kumimoji="1" lang="en-US" sz="1300" b="1" dirty="0">
              <a:solidFill>
                <a:schemeClr val="bg1"/>
              </a:solidFill>
              <a:latin typeface="Arial" pitchFamily="34" charset="0"/>
              <a:cs typeface="Arial" pitchFamily="34" charset="0"/>
            </a:endParaRPr>
          </a:p>
        </p:txBody>
      </p:sp>
      <p:grpSp>
        <p:nvGrpSpPr>
          <p:cNvPr id="2" name="Group 7"/>
          <p:cNvGrpSpPr/>
          <p:nvPr/>
        </p:nvGrpSpPr>
        <p:grpSpPr>
          <a:xfrm>
            <a:off x="755576" y="1772816"/>
            <a:ext cx="7885085" cy="4649345"/>
            <a:chOff x="1331433" y="2174161"/>
            <a:chExt cx="7378621" cy="4248000"/>
          </a:xfrm>
        </p:grpSpPr>
        <p:sp>
          <p:nvSpPr>
            <p:cNvPr id="10" name="Hexagon 9"/>
            <p:cNvSpPr/>
            <p:nvPr>
              <p:custDataLst>
                <p:tags r:id="rId3"/>
              </p:custDataLst>
            </p:nvPr>
          </p:nvSpPr>
          <p:spPr>
            <a:xfrm>
              <a:off x="3753595" y="3562841"/>
              <a:ext cx="2495787" cy="1470641"/>
            </a:xfrm>
            <a:prstGeom prst="hexagon">
              <a:avLst>
                <a:gd name="adj" fmla="val 39865"/>
                <a:gd name="vf" fmla="val 115470"/>
              </a:avLst>
            </a:prstGeom>
            <a:solidFill>
              <a:schemeClr val="accent2"/>
            </a:solidFill>
            <a:ln w="9525" cmpd="sng">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90000"/>
                </a:lnSpc>
                <a:spcBef>
                  <a:spcPts val="400"/>
                </a:spcBef>
                <a:buSzPct val="100000"/>
              </a:pPr>
              <a:r>
                <a:rPr lang="ro-RO" sz="1700" b="1" dirty="0" smtClean="0">
                  <a:solidFill>
                    <a:schemeClr val="tx1"/>
                  </a:solidFill>
                  <a:latin typeface="Arial" pitchFamily="34" charset="0"/>
                  <a:cs typeface="Arial" pitchFamily="34" charset="0"/>
                </a:rPr>
                <a:t>STRATEGIA  ASF 2015 </a:t>
              </a:r>
              <a:endParaRPr lang="en-US" sz="1700" b="1" dirty="0" smtClean="0">
                <a:solidFill>
                  <a:schemeClr val="tx1"/>
                </a:solidFill>
                <a:latin typeface="Arial" pitchFamily="34" charset="0"/>
                <a:cs typeface="Arial" pitchFamily="34" charset="0"/>
              </a:endParaRPr>
            </a:p>
          </p:txBody>
        </p:sp>
        <p:sp>
          <p:nvSpPr>
            <p:cNvPr id="11" name="Freeform 10"/>
            <p:cNvSpPr/>
            <p:nvPr/>
          </p:nvSpPr>
          <p:spPr>
            <a:xfrm>
              <a:off x="3256752" y="2174161"/>
              <a:ext cx="2400706" cy="1243890"/>
            </a:xfrm>
            <a:custGeom>
              <a:avLst/>
              <a:gdLst>
                <a:gd name="connsiteX0" fmla="*/ 0 w 2225408"/>
                <a:gd name="connsiteY0" fmla="*/ 0 h 1167788"/>
                <a:gd name="connsiteX1" fmla="*/ 1024569 w 2225408"/>
                <a:gd name="connsiteY1" fmla="*/ 1167788 h 1167788"/>
                <a:gd name="connsiteX2" fmla="*/ 2225408 w 2225408"/>
                <a:gd name="connsiteY2" fmla="*/ 1167788 h 1167788"/>
              </a:gdLst>
              <a:ahLst/>
              <a:cxnLst>
                <a:cxn ang="0">
                  <a:pos x="connsiteX0" y="connsiteY0"/>
                </a:cxn>
                <a:cxn ang="0">
                  <a:pos x="connsiteX1" y="connsiteY1"/>
                </a:cxn>
                <a:cxn ang="0">
                  <a:pos x="connsiteX2" y="connsiteY2"/>
                </a:cxn>
              </a:cxnLst>
              <a:rect l="l" t="t" r="r" b="b"/>
              <a:pathLst>
                <a:path w="2225408" h="1167788">
                  <a:moveTo>
                    <a:pt x="0" y="0"/>
                  </a:moveTo>
                  <a:lnTo>
                    <a:pt x="1024569" y="1167788"/>
                  </a:lnTo>
                  <a:lnTo>
                    <a:pt x="2225408" y="1167788"/>
                  </a:lnTo>
                </a:path>
              </a:pathLst>
            </a:custGeom>
            <a:ln w="22225" cmpd="sng">
              <a:solidFill>
                <a:schemeClr val="accent3"/>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lnSpc>
                  <a:spcPct val="90000"/>
                </a:lnSpc>
                <a:spcBef>
                  <a:spcPts val="400"/>
                </a:spcBef>
              </a:pPr>
              <a:endParaRPr lang="en-US" sz="1500">
                <a:latin typeface="Arial" pitchFamily="34" charset="0"/>
                <a:cs typeface="Arial" pitchFamily="34" charset="0"/>
              </a:endParaRPr>
            </a:p>
          </p:txBody>
        </p:sp>
        <p:sp>
          <p:nvSpPr>
            <p:cNvPr id="12" name="Freeform 11"/>
            <p:cNvSpPr/>
            <p:nvPr/>
          </p:nvSpPr>
          <p:spPr>
            <a:xfrm>
              <a:off x="5811959" y="2185895"/>
              <a:ext cx="1140929" cy="2018388"/>
            </a:xfrm>
            <a:custGeom>
              <a:avLst/>
              <a:gdLst>
                <a:gd name="connsiteX0" fmla="*/ 1057619 w 1057619"/>
                <a:gd name="connsiteY0" fmla="*/ 0 h 1894902"/>
                <a:gd name="connsiteX1" fmla="*/ 0 w 1057619"/>
                <a:gd name="connsiteY1" fmla="*/ 1189822 h 1894902"/>
                <a:gd name="connsiteX2" fmla="*/ 561860 w 1057619"/>
                <a:gd name="connsiteY2" fmla="*/ 1894902 h 1894902"/>
              </a:gdLst>
              <a:ahLst/>
              <a:cxnLst>
                <a:cxn ang="0">
                  <a:pos x="connsiteX0" y="connsiteY0"/>
                </a:cxn>
                <a:cxn ang="0">
                  <a:pos x="connsiteX1" y="connsiteY1"/>
                </a:cxn>
                <a:cxn ang="0">
                  <a:pos x="connsiteX2" y="connsiteY2"/>
                </a:cxn>
              </a:cxnLst>
              <a:rect l="l" t="t" r="r" b="b"/>
              <a:pathLst>
                <a:path w="1057619" h="1894902">
                  <a:moveTo>
                    <a:pt x="1057619" y="0"/>
                  </a:moveTo>
                  <a:lnTo>
                    <a:pt x="0" y="1189822"/>
                  </a:lnTo>
                  <a:lnTo>
                    <a:pt x="561860" y="1894902"/>
                  </a:lnTo>
                </a:path>
              </a:pathLst>
            </a:custGeom>
            <a:ln w="22225" cmpd="sng">
              <a:solidFill>
                <a:schemeClr val="accent3"/>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lnSpc>
                  <a:spcPct val="90000"/>
                </a:lnSpc>
                <a:spcBef>
                  <a:spcPts val="400"/>
                </a:spcBef>
              </a:pPr>
              <a:endParaRPr lang="en-US" sz="1500">
                <a:latin typeface="Arial" pitchFamily="34" charset="0"/>
                <a:cs typeface="Arial" pitchFamily="34" charset="0"/>
              </a:endParaRPr>
            </a:p>
          </p:txBody>
        </p:sp>
        <p:sp>
          <p:nvSpPr>
            <p:cNvPr id="13" name="Freeform 12"/>
            <p:cNvSpPr/>
            <p:nvPr/>
          </p:nvSpPr>
          <p:spPr>
            <a:xfrm>
              <a:off x="5811959" y="4392040"/>
              <a:ext cx="2864208" cy="751027"/>
            </a:xfrm>
            <a:custGeom>
              <a:avLst/>
              <a:gdLst>
                <a:gd name="connsiteX0" fmla="*/ 0 w 2655065"/>
                <a:gd name="connsiteY0" fmla="*/ 705079 h 705079"/>
                <a:gd name="connsiteX1" fmla="*/ 561860 w 2655065"/>
                <a:gd name="connsiteY1" fmla="*/ 0 h 705079"/>
                <a:gd name="connsiteX2" fmla="*/ 2655065 w 2655065"/>
                <a:gd name="connsiteY2" fmla="*/ 0 h 705079"/>
              </a:gdLst>
              <a:ahLst/>
              <a:cxnLst>
                <a:cxn ang="0">
                  <a:pos x="connsiteX0" y="connsiteY0"/>
                </a:cxn>
                <a:cxn ang="0">
                  <a:pos x="connsiteX1" y="connsiteY1"/>
                </a:cxn>
                <a:cxn ang="0">
                  <a:pos x="connsiteX2" y="connsiteY2"/>
                </a:cxn>
              </a:cxnLst>
              <a:rect l="l" t="t" r="r" b="b"/>
              <a:pathLst>
                <a:path w="2655065" h="705079">
                  <a:moveTo>
                    <a:pt x="0" y="705079"/>
                  </a:moveTo>
                  <a:lnTo>
                    <a:pt x="561860" y="0"/>
                  </a:lnTo>
                  <a:lnTo>
                    <a:pt x="2655065" y="0"/>
                  </a:lnTo>
                </a:path>
              </a:pathLst>
            </a:custGeom>
            <a:ln w="22225" cmpd="sng">
              <a:solidFill>
                <a:schemeClr val="accent3"/>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lnSpc>
                  <a:spcPct val="90000"/>
                </a:lnSpc>
                <a:spcBef>
                  <a:spcPts val="400"/>
                </a:spcBef>
              </a:pPr>
              <a:endParaRPr lang="en-US" sz="1500">
                <a:latin typeface="Arial" pitchFamily="34" charset="0"/>
                <a:cs typeface="Arial" pitchFamily="34" charset="0"/>
              </a:endParaRPr>
            </a:p>
          </p:txBody>
        </p:sp>
        <p:sp>
          <p:nvSpPr>
            <p:cNvPr id="14" name="Freeform 13"/>
            <p:cNvSpPr/>
            <p:nvPr/>
          </p:nvSpPr>
          <p:spPr>
            <a:xfrm flipH="1" flipV="1">
              <a:off x="4362027" y="5178271"/>
              <a:ext cx="2400706" cy="1243890"/>
            </a:xfrm>
            <a:custGeom>
              <a:avLst/>
              <a:gdLst>
                <a:gd name="connsiteX0" fmla="*/ 0 w 2225408"/>
                <a:gd name="connsiteY0" fmla="*/ 0 h 1167788"/>
                <a:gd name="connsiteX1" fmla="*/ 1024569 w 2225408"/>
                <a:gd name="connsiteY1" fmla="*/ 1167788 h 1167788"/>
                <a:gd name="connsiteX2" fmla="*/ 2225408 w 2225408"/>
                <a:gd name="connsiteY2" fmla="*/ 1167788 h 1167788"/>
              </a:gdLst>
              <a:ahLst/>
              <a:cxnLst>
                <a:cxn ang="0">
                  <a:pos x="connsiteX0" y="connsiteY0"/>
                </a:cxn>
                <a:cxn ang="0">
                  <a:pos x="connsiteX1" y="connsiteY1"/>
                </a:cxn>
                <a:cxn ang="0">
                  <a:pos x="connsiteX2" y="connsiteY2"/>
                </a:cxn>
              </a:cxnLst>
              <a:rect l="l" t="t" r="r" b="b"/>
              <a:pathLst>
                <a:path w="2225408" h="1167788">
                  <a:moveTo>
                    <a:pt x="0" y="0"/>
                  </a:moveTo>
                  <a:lnTo>
                    <a:pt x="1024569" y="1167788"/>
                  </a:lnTo>
                  <a:lnTo>
                    <a:pt x="2225408" y="1167788"/>
                  </a:lnTo>
                </a:path>
              </a:pathLst>
            </a:custGeom>
            <a:ln w="22225" cmpd="sng">
              <a:solidFill>
                <a:schemeClr val="accent3"/>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lnSpc>
                  <a:spcPct val="90000"/>
                </a:lnSpc>
                <a:spcBef>
                  <a:spcPts val="400"/>
                </a:spcBef>
              </a:pPr>
              <a:endParaRPr lang="en-US" sz="1500">
                <a:latin typeface="Arial" pitchFamily="34" charset="0"/>
                <a:cs typeface="Arial" pitchFamily="34" charset="0"/>
              </a:endParaRPr>
            </a:p>
          </p:txBody>
        </p:sp>
        <p:sp>
          <p:nvSpPr>
            <p:cNvPr id="15" name="Freeform 14"/>
            <p:cNvSpPr/>
            <p:nvPr/>
          </p:nvSpPr>
          <p:spPr>
            <a:xfrm flipH="1" flipV="1">
              <a:off x="3066597" y="4392039"/>
              <a:ext cx="1140929" cy="2018388"/>
            </a:xfrm>
            <a:custGeom>
              <a:avLst/>
              <a:gdLst>
                <a:gd name="connsiteX0" fmla="*/ 1057619 w 1057619"/>
                <a:gd name="connsiteY0" fmla="*/ 0 h 1894902"/>
                <a:gd name="connsiteX1" fmla="*/ 0 w 1057619"/>
                <a:gd name="connsiteY1" fmla="*/ 1189822 h 1894902"/>
                <a:gd name="connsiteX2" fmla="*/ 561860 w 1057619"/>
                <a:gd name="connsiteY2" fmla="*/ 1894902 h 1894902"/>
              </a:gdLst>
              <a:ahLst/>
              <a:cxnLst>
                <a:cxn ang="0">
                  <a:pos x="connsiteX0" y="connsiteY0"/>
                </a:cxn>
                <a:cxn ang="0">
                  <a:pos x="connsiteX1" y="connsiteY1"/>
                </a:cxn>
                <a:cxn ang="0">
                  <a:pos x="connsiteX2" y="connsiteY2"/>
                </a:cxn>
              </a:cxnLst>
              <a:rect l="l" t="t" r="r" b="b"/>
              <a:pathLst>
                <a:path w="1057619" h="1894902">
                  <a:moveTo>
                    <a:pt x="1057619" y="0"/>
                  </a:moveTo>
                  <a:lnTo>
                    <a:pt x="0" y="1189822"/>
                  </a:lnTo>
                  <a:lnTo>
                    <a:pt x="561860" y="1894902"/>
                  </a:lnTo>
                </a:path>
              </a:pathLst>
            </a:custGeom>
            <a:ln w="22225" cmpd="sng">
              <a:solidFill>
                <a:schemeClr val="accent3"/>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lnSpc>
                  <a:spcPct val="90000"/>
                </a:lnSpc>
                <a:spcBef>
                  <a:spcPts val="400"/>
                </a:spcBef>
              </a:pPr>
              <a:endParaRPr lang="en-US" sz="1500">
                <a:latin typeface="Arial" pitchFamily="34" charset="0"/>
                <a:cs typeface="Arial" pitchFamily="34" charset="0"/>
              </a:endParaRPr>
            </a:p>
          </p:txBody>
        </p:sp>
        <p:sp>
          <p:nvSpPr>
            <p:cNvPr id="16" name="Freeform 15"/>
            <p:cNvSpPr/>
            <p:nvPr/>
          </p:nvSpPr>
          <p:spPr>
            <a:xfrm flipH="1" flipV="1">
              <a:off x="1331433" y="3500194"/>
              <a:ext cx="2864208" cy="751027"/>
            </a:xfrm>
            <a:custGeom>
              <a:avLst/>
              <a:gdLst>
                <a:gd name="connsiteX0" fmla="*/ 0 w 2655065"/>
                <a:gd name="connsiteY0" fmla="*/ 705079 h 705079"/>
                <a:gd name="connsiteX1" fmla="*/ 561860 w 2655065"/>
                <a:gd name="connsiteY1" fmla="*/ 0 h 705079"/>
                <a:gd name="connsiteX2" fmla="*/ 2655065 w 2655065"/>
                <a:gd name="connsiteY2" fmla="*/ 0 h 705079"/>
              </a:gdLst>
              <a:ahLst/>
              <a:cxnLst>
                <a:cxn ang="0">
                  <a:pos x="connsiteX0" y="connsiteY0"/>
                </a:cxn>
                <a:cxn ang="0">
                  <a:pos x="connsiteX1" y="connsiteY1"/>
                </a:cxn>
                <a:cxn ang="0">
                  <a:pos x="connsiteX2" y="connsiteY2"/>
                </a:cxn>
              </a:cxnLst>
              <a:rect l="l" t="t" r="r" b="b"/>
              <a:pathLst>
                <a:path w="2655065" h="705079">
                  <a:moveTo>
                    <a:pt x="0" y="705079"/>
                  </a:moveTo>
                  <a:lnTo>
                    <a:pt x="561860" y="0"/>
                  </a:lnTo>
                  <a:lnTo>
                    <a:pt x="2655065" y="0"/>
                  </a:lnTo>
                </a:path>
              </a:pathLst>
            </a:custGeom>
            <a:ln w="22225" cmpd="sng">
              <a:solidFill>
                <a:schemeClr val="accent3"/>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lnSpc>
                  <a:spcPct val="90000"/>
                </a:lnSpc>
                <a:spcBef>
                  <a:spcPts val="400"/>
                </a:spcBef>
              </a:pPr>
              <a:endParaRPr lang="en-US" sz="1500">
                <a:latin typeface="Arial" pitchFamily="34" charset="0"/>
                <a:cs typeface="Arial" pitchFamily="34" charset="0"/>
              </a:endParaRPr>
            </a:p>
          </p:txBody>
        </p:sp>
        <p:sp>
          <p:nvSpPr>
            <p:cNvPr id="17" name="Textframe 21"/>
            <p:cNvSpPr txBox="1"/>
            <p:nvPr/>
          </p:nvSpPr>
          <p:spPr>
            <a:xfrm>
              <a:off x="4224803" y="2284575"/>
              <a:ext cx="1823432" cy="607410"/>
            </a:xfrm>
            <a:prstGeom prst="rect">
              <a:avLst/>
            </a:prstGeom>
            <a:noFill/>
          </p:spPr>
          <p:txBody>
            <a:bodyPr vert="horz" wrap="square" lIns="0" tIns="0" rIns="0" bIns="0" rtlCol="0">
              <a:spAutoFit/>
            </a:bodyPr>
            <a:lstStyle/>
            <a:p>
              <a:pPr lvl="0">
                <a:lnSpc>
                  <a:spcPct val="90000"/>
                </a:lnSpc>
                <a:spcBef>
                  <a:spcPts val="400"/>
                </a:spcBef>
                <a:buSzPct val="100000"/>
              </a:pPr>
              <a:r>
                <a:rPr lang="vi-VN" sz="1600" b="1" dirty="0" smtClean="0"/>
                <a:t>Proiectul STEAM - Statutul de piață emergentă</a:t>
              </a:r>
              <a:endParaRPr lang="ro-RO" sz="1600" b="1" dirty="0" smtClean="0">
                <a:latin typeface="Arial" pitchFamily="34" charset="0"/>
                <a:cs typeface="Arial" pitchFamily="34" charset="0"/>
              </a:endParaRPr>
            </a:p>
          </p:txBody>
        </p:sp>
        <p:sp>
          <p:nvSpPr>
            <p:cNvPr id="18" name="Textframe 21"/>
            <p:cNvSpPr txBox="1"/>
            <p:nvPr/>
          </p:nvSpPr>
          <p:spPr>
            <a:xfrm>
              <a:off x="3757217" y="5716745"/>
              <a:ext cx="2392288" cy="404940"/>
            </a:xfrm>
            <a:prstGeom prst="rect">
              <a:avLst/>
            </a:prstGeom>
            <a:noFill/>
          </p:spPr>
          <p:txBody>
            <a:bodyPr vert="horz" wrap="square" lIns="0" tIns="0" rIns="0" bIns="0" rtlCol="0">
              <a:spAutoFit/>
            </a:bodyPr>
            <a:lstStyle/>
            <a:p>
              <a:pPr lvl="0">
                <a:lnSpc>
                  <a:spcPct val="90000"/>
                </a:lnSpc>
                <a:spcBef>
                  <a:spcPts val="400"/>
                </a:spcBef>
                <a:buSzPct val="100000"/>
              </a:pPr>
              <a:r>
                <a:rPr lang="pt-BR" sz="1600" b="1" dirty="0" smtClean="0"/>
                <a:t>Solu</a:t>
              </a:r>
              <a:r>
                <a:rPr lang="ro-RO" sz="1600" b="1" dirty="0" smtClean="0"/>
                <a:t>ţ</a:t>
              </a:r>
              <a:r>
                <a:rPr lang="pt-BR" sz="1600" b="1" dirty="0" smtClean="0"/>
                <a:t>ionarea </a:t>
              </a:r>
              <a:r>
                <a:rPr lang="ro-RO" sz="1600" b="1" dirty="0" smtClean="0"/>
                <a:t>problematicii pieţei </a:t>
              </a:r>
              <a:r>
                <a:rPr lang="pt-BR" sz="1600" b="1" dirty="0" smtClean="0"/>
                <a:t>RASDAQ </a:t>
              </a:r>
              <a:endParaRPr lang="vi-VN" sz="1500" b="1" dirty="0" smtClean="0">
                <a:latin typeface="Arial" pitchFamily="34" charset="0"/>
                <a:cs typeface="Arial" pitchFamily="34" charset="0"/>
              </a:endParaRPr>
            </a:p>
          </p:txBody>
        </p:sp>
        <p:sp>
          <p:nvSpPr>
            <p:cNvPr id="19" name="Textframe 21"/>
            <p:cNvSpPr txBox="1"/>
            <p:nvPr/>
          </p:nvSpPr>
          <p:spPr>
            <a:xfrm>
              <a:off x="6249382" y="3172175"/>
              <a:ext cx="2392288" cy="202470"/>
            </a:xfrm>
            <a:prstGeom prst="rect">
              <a:avLst/>
            </a:prstGeom>
            <a:noFill/>
          </p:spPr>
          <p:txBody>
            <a:bodyPr vert="horz" wrap="square" lIns="0" tIns="0" rIns="0" bIns="0" rtlCol="0">
              <a:spAutoFit/>
            </a:bodyPr>
            <a:lstStyle/>
            <a:p>
              <a:pPr lvl="0">
                <a:lnSpc>
                  <a:spcPct val="90000"/>
                </a:lnSpc>
                <a:spcBef>
                  <a:spcPts val="400"/>
                </a:spcBef>
                <a:buSzPct val="100000"/>
              </a:pPr>
              <a:endParaRPr lang="ro-RO" sz="1600" b="1" dirty="0" smtClean="0">
                <a:latin typeface="Arial" pitchFamily="34" charset="0"/>
                <a:cs typeface="Arial" pitchFamily="34" charset="0"/>
              </a:endParaRPr>
            </a:p>
          </p:txBody>
        </p:sp>
        <p:sp>
          <p:nvSpPr>
            <p:cNvPr id="20" name="Textframe 21"/>
            <p:cNvSpPr txBox="1"/>
            <p:nvPr/>
          </p:nvSpPr>
          <p:spPr>
            <a:xfrm>
              <a:off x="6317766" y="4871635"/>
              <a:ext cx="2392288" cy="674900"/>
            </a:xfrm>
            <a:prstGeom prst="rect">
              <a:avLst/>
            </a:prstGeom>
            <a:noFill/>
          </p:spPr>
          <p:txBody>
            <a:bodyPr vert="horz" wrap="square" lIns="0" tIns="0" rIns="0" bIns="0" rtlCol="0">
              <a:spAutoFit/>
            </a:bodyPr>
            <a:lstStyle/>
            <a:p>
              <a:pPr lvl="0"/>
              <a:r>
                <a:rPr lang="it-IT" sz="1600" b="1" dirty="0" smtClean="0"/>
                <a:t>Alinierea infrastructurii pieței la standardele europene</a:t>
              </a:r>
              <a:endParaRPr lang="en-US" sz="1500" b="1" dirty="0" smtClean="0">
                <a:latin typeface="Arial" pitchFamily="34" charset="0"/>
                <a:cs typeface="Arial" pitchFamily="34" charset="0"/>
              </a:endParaRPr>
            </a:p>
          </p:txBody>
        </p:sp>
        <p:sp>
          <p:nvSpPr>
            <p:cNvPr id="21" name="Textframe 21"/>
            <p:cNvSpPr txBox="1"/>
            <p:nvPr/>
          </p:nvSpPr>
          <p:spPr>
            <a:xfrm>
              <a:off x="1331433" y="2832082"/>
              <a:ext cx="2392288" cy="809881"/>
            </a:xfrm>
            <a:prstGeom prst="rect">
              <a:avLst/>
            </a:prstGeom>
            <a:noFill/>
          </p:spPr>
          <p:txBody>
            <a:bodyPr vert="horz" wrap="square" lIns="0" tIns="0" rIns="0" bIns="0" rtlCol="0">
              <a:spAutoFit/>
            </a:bodyPr>
            <a:lstStyle/>
            <a:p>
              <a:pPr>
                <a:lnSpc>
                  <a:spcPct val="90000"/>
                </a:lnSpc>
                <a:spcBef>
                  <a:spcPts val="400"/>
                </a:spcBef>
                <a:buSzPct val="100000"/>
              </a:pPr>
              <a:r>
                <a:rPr lang="vi-VN" sz="1600" b="1" dirty="0" smtClean="0"/>
                <a:t>Întărirea funcției de protecție a </a:t>
              </a:r>
              <a:r>
                <a:rPr lang="ro-RO" sz="1600" b="1" dirty="0" smtClean="0"/>
                <a:t>investitorilor </a:t>
              </a:r>
              <a:r>
                <a:rPr lang="vi-VN" sz="1600" b="1" dirty="0" smtClean="0"/>
                <a:t>și modernizarea procesului de procesare a petițiilor</a:t>
              </a:r>
              <a:endParaRPr lang="vi-VN" sz="1500" b="1" dirty="0" smtClean="0">
                <a:latin typeface="Arial" pitchFamily="34" charset="0"/>
                <a:cs typeface="Arial" pitchFamily="34" charset="0"/>
              </a:endParaRPr>
            </a:p>
          </p:txBody>
        </p:sp>
        <p:sp>
          <p:nvSpPr>
            <p:cNvPr id="22" name="Textframe 21"/>
            <p:cNvSpPr txBox="1"/>
            <p:nvPr/>
          </p:nvSpPr>
          <p:spPr>
            <a:xfrm>
              <a:off x="1361307" y="4721899"/>
              <a:ext cx="2202581" cy="809881"/>
            </a:xfrm>
            <a:prstGeom prst="rect">
              <a:avLst/>
            </a:prstGeom>
            <a:noFill/>
          </p:spPr>
          <p:txBody>
            <a:bodyPr vert="horz" wrap="square" lIns="0" tIns="0" rIns="0" bIns="0" rtlCol="0">
              <a:spAutoFit/>
            </a:bodyPr>
            <a:lstStyle/>
            <a:p>
              <a:pPr>
                <a:lnSpc>
                  <a:spcPct val="90000"/>
                </a:lnSpc>
                <a:spcBef>
                  <a:spcPts val="400"/>
                </a:spcBef>
                <a:buSzPct val="100000"/>
              </a:pPr>
              <a:r>
                <a:rPr lang="it-IT" sz="1600" b="1" dirty="0" smtClean="0"/>
                <a:t>Revizuirea și relansarea pieței de obligațiuni corporatiste și municipale</a:t>
              </a:r>
              <a:endParaRPr lang="vi-VN" sz="1500" b="1" dirty="0" smtClean="0">
                <a:latin typeface="Arial" pitchFamily="34" charset="0"/>
                <a:cs typeface="Arial" pitchFamily="34" charset="0"/>
              </a:endParaRPr>
            </a:p>
          </p:txBody>
        </p:sp>
      </p:grpSp>
      <p:sp>
        <p:nvSpPr>
          <p:cNvPr id="23" name="Dreptunghi 22"/>
          <p:cNvSpPr/>
          <p:nvPr/>
        </p:nvSpPr>
        <p:spPr>
          <a:xfrm>
            <a:off x="6372200" y="2348880"/>
            <a:ext cx="2213992" cy="1569660"/>
          </a:xfrm>
          <a:prstGeom prst="rect">
            <a:avLst/>
          </a:prstGeom>
        </p:spPr>
        <p:txBody>
          <a:bodyPr wrap="square">
            <a:spAutoFit/>
          </a:bodyPr>
          <a:lstStyle/>
          <a:p>
            <a:r>
              <a:rPr lang="vi-VN" sz="1600" b="1" dirty="0" smtClean="0"/>
              <a:t>Lansarea unor programe de comunicare, educație financiară și pregătire profesională</a:t>
            </a:r>
            <a:endParaRPr lang="ro-RO" sz="16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
          <p:cNvGrpSpPr/>
          <p:nvPr/>
        </p:nvGrpSpPr>
        <p:grpSpPr>
          <a:xfrm>
            <a:off x="3355382" y="2132856"/>
            <a:ext cx="2664418" cy="1448545"/>
            <a:chOff x="3212293" y="2502706"/>
            <a:chExt cx="2664418" cy="935605"/>
          </a:xfrm>
        </p:grpSpPr>
        <p:sp>
          <p:nvSpPr>
            <p:cNvPr id="12" name="Rounded Rectangular Callout 11"/>
            <p:cNvSpPr/>
            <p:nvPr/>
          </p:nvSpPr>
          <p:spPr>
            <a:xfrm rot="21074309">
              <a:off x="3212293" y="2502706"/>
              <a:ext cx="914400" cy="914400"/>
            </a:xfrm>
            <a:prstGeom prst="wedgeRoundRectCallout">
              <a:avLst>
                <a:gd name="adj1" fmla="val -18382"/>
                <a:gd name="adj2" fmla="val 107009"/>
                <a:gd name="adj3" fmla="val 16667"/>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4800" b="1" dirty="0" smtClean="0"/>
                <a:t>Q</a:t>
              </a:r>
              <a:endParaRPr lang="en-US" sz="4800" b="1" dirty="0"/>
            </a:p>
          </p:txBody>
        </p:sp>
        <p:sp>
          <p:nvSpPr>
            <p:cNvPr id="17" name="Rounded Rectangular Callout 16"/>
            <p:cNvSpPr/>
            <p:nvPr/>
          </p:nvSpPr>
          <p:spPr>
            <a:xfrm rot="549025">
              <a:off x="4962311" y="2523911"/>
              <a:ext cx="914400" cy="914400"/>
            </a:xfrm>
            <a:prstGeom prst="wedgeRoundRectCallout">
              <a:avLst>
                <a:gd name="adj1" fmla="val 26266"/>
                <a:gd name="adj2" fmla="val 99445"/>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smtClean="0"/>
                <a:t>A </a:t>
              </a:r>
              <a:endParaRPr lang="en-US" sz="4800" b="1" dirty="0"/>
            </a:p>
          </p:txBody>
        </p:sp>
        <p:sp>
          <p:nvSpPr>
            <p:cNvPr id="18" name="TextBox 17"/>
            <p:cNvSpPr txBox="1"/>
            <p:nvPr/>
          </p:nvSpPr>
          <p:spPr>
            <a:xfrm>
              <a:off x="4267200" y="2590800"/>
              <a:ext cx="304800" cy="769441"/>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&amp;</a:t>
              </a:r>
              <a:endParaRPr lang="en-US" sz="4400" dirty="0">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762001"/>
          </a:xfrm>
        </p:spPr>
        <p:txBody>
          <a:bodyPr>
            <a:noAutofit/>
          </a:bodyPr>
          <a:lstStyle/>
          <a:p>
            <a:pPr algn="ctr">
              <a:buNone/>
            </a:pPr>
            <a:r>
              <a:rPr lang="ro-RO" sz="2800" b="1" dirty="0" smtClean="0">
                <a:solidFill>
                  <a:schemeClr val="accent1">
                    <a:lumMod val="75000"/>
                  </a:schemeClr>
                </a:solidFill>
                <a:effectLst>
                  <a:outerShdw blurRad="38100" dist="38100" dir="2700000" algn="tl">
                    <a:srgbClr val="000000">
                      <a:alpha val="43137"/>
                    </a:srgbClr>
                  </a:outerShdw>
                </a:effectLst>
              </a:rPr>
              <a:t>Mulțumesc</a:t>
            </a:r>
            <a:r>
              <a:rPr lang="en-US" sz="2800" dirty="0" smtClean="0">
                <a:solidFill>
                  <a:schemeClr val="accent1">
                    <a:lumMod val="75000"/>
                  </a:schemeClr>
                </a:solidFill>
                <a:effectLst>
                  <a:outerShdw blurRad="38100" dist="38100" dir="2700000" algn="tl">
                    <a:srgbClr val="000000">
                      <a:alpha val="43137"/>
                    </a:srgbClr>
                  </a:outerShdw>
                </a:effectLst>
              </a:rPr>
              <a:t>!</a:t>
            </a:r>
            <a:endParaRPr lang="en-US" sz="2800" dirty="0">
              <a:solidFill>
                <a:schemeClr val="accent1">
                  <a:lumMod val="75000"/>
                </a:schemeClr>
              </a:solidFill>
              <a:effectLst>
                <a:outerShdw blurRad="38100" dist="38100" dir="2700000" algn="tl">
                  <a:srgbClr val="000000">
                    <a:alpha val="43137"/>
                  </a:srgbClr>
                </a:outerShdw>
              </a:effectLst>
            </a:endParaRPr>
          </a:p>
        </p:txBody>
      </p:sp>
      <p:pic>
        <p:nvPicPr>
          <p:cNvPr id="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81400" y="3429000"/>
            <a:ext cx="2057400" cy="13202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Object 34" hidden="1"/>
          <p:cNvGraphicFramePr>
            <a:graphicFrameLocks noChangeAspect="1"/>
          </p:cNvGraphicFramePr>
          <p:nvPr/>
        </p:nvGraphicFramePr>
        <p:xfrm>
          <a:off x="0" y="0"/>
          <a:ext cx="158750" cy="158750"/>
        </p:xfrm>
        <a:graphic>
          <a:graphicData uri="http://schemas.openxmlformats.org/presentationml/2006/ole">
            <p:oleObj spid="_x0000_s6149" name="think-cell Slide" r:id="rId3" imgW="360" imgH="360" progId="">
              <p:embed/>
            </p:oleObj>
          </a:graphicData>
        </a:graphic>
      </p:graphicFrame>
      <p:pic>
        <p:nvPicPr>
          <p:cNvPr id="36" name="Picture 35" descr="Fotolia_34485219_rb.jpg"/>
          <p:cNvPicPr>
            <a:picLocks/>
          </p:cNvPicPr>
          <p:nvPr/>
        </p:nvPicPr>
        <p:blipFill>
          <a:blip r:embed="rId4" cstate="print">
            <a:grayscl/>
          </a:blip>
          <a:srcRect l="44854" t="-194" r="30585" b="664"/>
          <a:stretch>
            <a:fillRect/>
          </a:stretch>
        </p:blipFill>
        <p:spPr>
          <a:xfrm>
            <a:off x="0" y="1988841"/>
            <a:ext cx="1475656" cy="4464495"/>
          </a:xfrm>
          <a:prstGeom prst="rect">
            <a:avLst/>
          </a:prstGeom>
        </p:spPr>
      </p:pic>
      <p:sp>
        <p:nvSpPr>
          <p:cNvPr id="3074" name="Titlu 1"/>
          <p:cNvSpPr>
            <a:spLocks noGrp="1"/>
          </p:cNvSpPr>
          <p:nvPr>
            <p:ph type="title"/>
          </p:nvPr>
        </p:nvSpPr>
        <p:spPr>
          <a:xfrm>
            <a:off x="1475656" y="1052736"/>
            <a:ext cx="6192248" cy="396000"/>
          </a:xfrm>
          <a:noFill/>
          <a:effectLst/>
        </p:spPr>
        <p:txBody>
          <a:bodyPr>
            <a:normAutofit/>
          </a:bodyPr>
          <a:lstStyle/>
          <a:p>
            <a:r>
              <a:rPr lang="ro-RO" sz="2000" b="1" dirty="0" smtClean="0">
                <a:solidFill>
                  <a:schemeClr val="accent1">
                    <a:lumMod val="75000"/>
                  </a:schemeClr>
                </a:solidFill>
                <a:latin typeface="Arial" pitchFamily="34" charset="0"/>
                <a:cs typeface="Arial" pitchFamily="34" charset="0"/>
              </a:rPr>
              <a:t>Noutăți legislative in domeniul pieţei de capital</a:t>
            </a:r>
          </a:p>
        </p:txBody>
      </p:sp>
      <p:sp>
        <p:nvSpPr>
          <p:cNvPr id="7" name="Substituent număr diapozitiv 6"/>
          <p:cNvSpPr>
            <a:spLocks noGrp="1"/>
          </p:cNvSpPr>
          <p:nvPr>
            <p:ph type="sldNum" sz="quarter" idx="12"/>
          </p:nvPr>
        </p:nvSpPr>
        <p:spPr/>
        <p:txBody>
          <a:bodyPr/>
          <a:lstStyle/>
          <a:p>
            <a:pPr>
              <a:defRPr/>
            </a:pPr>
            <a:fld id="{34E6ACB5-F789-4E56-9726-B664AA5C56F7}" type="slidenum">
              <a:rPr lang="ro-RO" smtClean="0">
                <a:latin typeface="Arial" pitchFamily="34" charset="0"/>
                <a:cs typeface="Arial" pitchFamily="34" charset="0"/>
              </a:rPr>
              <a:pPr>
                <a:defRPr/>
              </a:pPr>
              <a:t>2</a:t>
            </a:fld>
            <a:endParaRPr lang="ro-RO" dirty="0">
              <a:latin typeface="Arial" pitchFamily="34" charset="0"/>
              <a:cs typeface="Arial" pitchFamily="34" charset="0"/>
            </a:endParaRPr>
          </a:p>
        </p:txBody>
      </p:sp>
      <p:sp>
        <p:nvSpPr>
          <p:cNvPr id="13" name="Split 13635210637237649679"/>
          <p:cNvSpPr txBox="1">
            <a:spLocks/>
          </p:cNvSpPr>
          <p:nvPr/>
        </p:nvSpPr>
        <p:spPr>
          <a:xfrm>
            <a:off x="2247056" y="1916832"/>
            <a:ext cx="3117032" cy="923330"/>
          </a:xfrm>
          <a:prstGeom prst="rect">
            <a:avLst/>
          </a:prstGeom>
          <a:noFill/>
        </p:spPr>
        <p:txBody>
          <a:bodyPr vert="horz" wrap="square" rtlCol="0">
            <a:spAutoFit/>
          </a:bodyPr>
          <a:lstStyle/>
          <a:p>
            <a:r>
              <a:rPr lang="ro-RO" b="1" dirty="0" smtClean="0">
                <a:solidFill>
                  <a:schemeClr val="accent1">
                    <a:lumMod val="75000"/>
                  </a:schemeClr>
                </a:solidFill>
                <a:latin typeface="Arial" pitchFamily="34" charset="0"/>
                <a:cs typeface="Arial" pitchFamily="34" charset="0"/>
              </a:rPr>
              <a:t>Piața Rasdaq: </a:t>
            </a:r>
            <a:endParaRPr lang="en-US" b="1" dirty="0" smtClean="0">
              <a:solidFill>
                <a:schemeClr val="accent1">
                  <a:lumMod val="75000"/>
                </a:schemeClr>
              </a:solidFill>
              <a:latin typeface="Arial" pitchFamily="34" charset="0"/>
              <a:cs typeface="Arial" pitchFamily="34" charset="0"/>
            </a:endParaRPr>
          </a:p>
          <a:p>
            <a:r>
              <a:rPr lang="ro-RO" b="1" dirty="0" smtClean="0">
                <a:solidFill>
                  <a:schemeClr val="accent1">
                    <a:lumMod val="75000"/>
                  </a:schemeClr>
                </a:solidFill>
                <a:latin typeface="Arial" pitchFamily="34" charset="0"/>
                <a:cs typeface="Arial" pitchFamily="34" charset="0"/>
              </a:rPr>
              <a:t>Legea nr. 151/2014 și Regulamentul nr. 17/2014</a:t>
            </a:r>
            <a:endParaRPr lang="ro-RO" b="1" dirty="0">
              <a:solidFill>
                <a:schemeClr val="accent1">
                  <a:lumMod val="75000"/>
                </a:schemeClr>
              </a:solidFill>
              <a:latin typeface="Arial" pitchFamily="34" charset="0"/>
              <a:cs typeface="Arial" pitchFamily="34" charset="0"/>
            </a:endParaRPr>
          </a:p>
        </p:txBody>
      </p:sp>
      <p:sp>
        <p:nvSpPr>
          <p:cNvPr id="14" name="Split 14635210637237649679"/>
          <p:cNvSpPr txBox="1">
            <a:spLocks/>
          </p:cNvSpPr>
          <p:nvPr/>
        </p:nvSpPr>
        <p:spPr>
          <a:xfrm>
            <a:off x="5888832" y="2934236"/>
            <a:ext cx="2901008" cy="369332"/>
          </a:xfrm>
          <a:prstGeom prst="rect">
            <a:avLst/>
          </a:prstGeom>
          <a:noFill/>
        </p:spPr>
        <p:txBody>
          <a:bodyPr vert="horz" wrap="square" rtlCol="0">
            <a:spAutoFit/>
          </a:bodyPr>
          <a:lstStyle/>
          <a:p>
            <a:pPr lvl="0"/>
            <a:r>
              <a:rPr lang="ro-RO" b="1" dirty="0" smtClean="0">
                <a:solidFill>
                  <a:schemeClr val="accent1">
                    <a:lumMod val="75000"/>
                  </a:schemeClr>
                </a:solidFill>
                <a:latin typeface="Arial" pitchFamily="34" charset="0"/>
                <a:cs typeface="Arial" pitchFamily="34" charset="0"/>
              </a:rPr>
              <a:t>OUG nr. 90/2014</a:t>
            </a:r>
            <a:endParaRPr lang="ro-RO" b="1" dirty="0">
              <a:solidFill>
                <a:schemeClr val="accent1">
                  <a:lumMod val="75000"/>
                </a:schemeClr>
              </a:solidFill>
              <a:latin typeface="Arial" pitchFamily="34" charset="0"/>
              <a:cs typeface="Arial" pitchFamily="34" charset="0"/>
            </a:endParaRPr>
          </a:p>
        </p:txBody>
      </p:sp>
      <p:sp>
        <p:nvSpPr>
          <p:cNvPr id="15" name="Split 15635210637237649679"/>
          <p:cNvSpPr txBox="1">
            <a:spLocks/>
          </p:cNvSpPr>
          <p:nvPr/>
        </p:nvSpPr>
        <p:spPr>
          <a:xfrm>
            <a:off x="2247056" y="3596823"/>
            <a:ext cx="3117032" cy="1200329"/>
          </a:xfrm>
          <a:prstGeom prst="rect">
            <a:avLst/>
          </a:prstGeom>
          <a:noFill/>
        </p:spPr>
        <p:txBody>
          <a:bodyPr vert="horz" wrap="square" rtlCol="0">
            <a:spAutoFit/>
          </a:bodyPr>
          <a:lstStyle/>
          <a:p>
            <a:pPr lvl="0"/>
            <a:r>
              <a:rPr lang="ro-RO" b="1" dirty="0" smtClean="0">
                <a:solidFill>
                  <a:schemeClr val="accent1">
                    <a:lumMod val="75000"/>
                  </a:schemeClr>
                </a:solidFill>
                <a:latin typeface="Arial" pitchFamily="34" charset="0"/>
                <a:cs typeface="Arial" pitchFamily="34" charset="0"/>
              </a:rPr>
              <a:t>Legea nr. 10/2015 pentru aprobarea OUG nr. 32/2012 și completarea unor acte normative </a:t>
            </a:r>
            <a:endParaRPr lang="ro-RO" dirty="0">
              <a:solidFill>
                <a:schemeClr val="accent1">
                  <a:lumMod val="75000"/>
                </a:schemeClr>
              </a:solidFill>
              <a:latin typeface="Arial" pitchFamily="34" charset="0"/>
              <a:cs typeface="Arial" pitchFamily="34" charset="0"/>
            </a:endParaRPr>
          </a:p>
        </p:txBody>
      </p:sp>
      <p:sp>
        <p:nvSpPr>
          <p:cNvPr id="16" name="Split 16635210637237649679"/>
          <p:cNvSpPr txBox="1">
            <a:spLocks/>
          </p:cNvSpPr>
          <p:nvPr/>
        </p:nvSpPr>
        <p:spPr>
          <a:xfrm>
            <a:off x="5868144" y="4725144"/>
            <a:ext cx="2901008" cy="1200329"/>
          </a:xfrm>
          <a:prstGeom prst="rect">
            <a:avLst/>
          </a:prstGeom>
          <a:noFill/>
        </p:spPr>
        <p:txBody>
          <a:bodyPr vert="horz" wrap="square" rtlCol="0">
            <a:spAutoFit/>
          </a:bodyPr>
          <a:lstStyle/>
          <a:p>
            <a:pPr lvl="0"/>
            <a:r>
              <a:rPr lang="ro-RO" b="1" dirty="0" smtClean="0">
                <a:solidFill>
                  <a:schemeClr val="accent1">
                    <a:lumMod val="75000"/>
                  </a:schemeClr>
                </a:solidFill>
                <a:latin typeface="Arial" pitchFamily="34" charset="0"/>
                <a:cs typeface="Arial" pitchFamily="34" charset="0"/>
              </a:rPr>
              <a:t>Proiectul de lege privind administratorii fondurilor de investiţii alternative </a:t>
            </a:r>
            <a:endParaRPr lang="ro-RO" dirty="0">
              <a:solidFill>
                <a:schemeClr val="accent1">
                  <a:lumMod val="75000"/>
                </a:schemeClr>
              </a:solidFill>
              <a:latin typeface="Arial" pitchFamily="34" charset="0"/>
              <a:cs typeface="Arial" pitchFamily="34" charset="0"/>
            </a:endParaRPr>
          </a:p>
        </p:txBody>
      </p:sp>
      <p:sp>
        <p:nvSpPr>
          <p:cNvPr id="17" name="Split 17635210637237649679"/>
          <p:cNvSpPr txBox="1">
            <a:spLocks/>
          </p:cNvSpPr>
          <p:nvPr/>
        </p:nvSpPr>
        <p:spPr>
          <a:xfrm>
            <a:off x="2247056" y="5661248"/>
            <a:ext cx="2684984" cy="923330"/>
          </a:xfrm>
          <a:prstGeom prst="rect">
            <a:avLst/>
          </a:prstGeom>
          <a:noFill/>
        </p:spPr>
        <p:txBody>
          <a:bodyPr vert="horz" wrap="square" rtlCol="0">
            <a:spAutoFit/>
          </a:bodyPr>
          <a:lstStyle/>
          <a:p>
            <a:pPr lvl="0"/>
            <a:r>
              <a:rPr lang="ro-RO" b="1" dirty="0" smtClean="0">
                <a:solidFill>
                  <a:schemeClr val="accent1">
                    <a:lumMod val="75000"/>
                  </a:schemeClr>
                </a:solidFill>
                <a:latin typeface="Arial" pitchFamily="34" charset="0"/>
                <a:cs typeface="Arial" pitchFamily="34" charset="0"/>
              </a:rPr>
              <a:t>Depozitarii centrali</a:t>
            </a:r>
            <a:r>
              <a:rPr lang="en-US" b="1" dirty="0" smtClean="0">
                <a:solidFill>
                  <a:schemeClr val="accent1">
                    <a:lumMod val="75000"/>
                  </a:schemeClr>
                </a:solidFill>
                <a:latin typeface="Arial" pitchFamily="34" charset="0"/>
                <a:cs typeface="Arial" pitchFamily="34" charset="0"/>
              </a:rPr>
              <a:t>:</a:t>
            </a:r>
            <a:r>
              <a:rPr lang="ro-RO" b="1" dirty="0" smtClean="0">
                <a:solidFill>
                  <a:schemeClr val="accent1">
                    <a:lumMod val="75000"/>
                  </a:schemeClr>
                </a:solidFill>
                <a:latin typeface="Arial" pitchFamily="34" charset="0"/>
                <a:cs typeface="Arial" pitchFamily="34" charset="0"/>
              </a:rPr>
              <a:t> Regulamentul UE </a:t>
            </a:r>
            <a:endParaRPr lang="en-US" b="1" dirty="0" smtClean="0">
              <a:solidFill>
                <a:schemeClr val="accent1">
                  <a:lumMod val="75000"/>
                </a:schemeClr>
              </a:solidFill>
              <a:latin typeface="Arial" pitchFamily="34" charset="0"/>
              <a:cs typeface="Arial" pitchFamily="34" charset="0"/>
            </a:endParaRPr>
          </a:p>
          <a:p>
            <a:pPr lvl="0"/>
            <a:r>
              <a:rPr lang="ro-RO" b="1" dirty="0" smtClean="0">
                <a:solidFill>
                  <a:schemeClr val="accent1">
                    <a:lumMod val="75000"/>
                  </a:schemeClr>
                </a:solidFill>
                <a:latin typeface="Arial" pitchFamily="34" charset="0"/>
                <a:cs typeface="Arial" pitchFamily="34" charset="0"/>
              </a:rPr>
              <a:t>nr. 909/2014</a:t>
            </a:r>
            <a:endParaRPr lang="ro-RO" dirty="0">
              <a:solidFill>
                <a:schemeClr val="accent1">
                  <a:lumMod val="75000"/>
                </a:schemeClr>
              </a:solidFill>
              <a:latin typeface="Arial" pitchFamily="34" charset="0"/>
              <a:cs typeface="Arial" pitchFamily="34" charset="0"/>
            </a:endParaRPr>
          </a:p>
        </p:txBody>
      </p:sp>
      <p:sp>
        <p:nvSpPr>
          <p:cNvPr id="20" name="RbNavigator"/>
          <p:cNvSpPr txBox="1">
            <a:spLocks/>
          </p:cNvSpPr>
          <p:nvPr/>
        </p:nvSpPr>
        <p:spPr>
          <a:xfrm>
            <a:off x="1835696" y="1990724"/>
            <a:ext cx="360039" cy="364653"/>
          </a:xfrm>
          <a:prstGeom prst="rect">
            <a:avLst/>
          </a:prstGeom>
          <a:solidFill>
            <a:schemeClr val="accent3"/>
          </a:solidFill>
        </p:spPr>
        <p:txBody>
          <a:bodyPr vert="horz" wrap="none" lIns="0" tIns="0" rIns="0" bIns="0" rtlCol="0" anchor="ctr">
            <a:noAutofit/>
          </a:bodyPr>
          <a:lstStyle/>
          <a:p>
            <a:pPr algn="ctr"/>
            <a:r>
              <a:rPr kumimoji="1" lang="en-US" b="1" dirty="0" smtClean="0">
                <a:solidFill>
                  <a:schemeClr val="bg1"/>
                </a:solidFill>
                <a:latin typeface="Arial" pitchFamily="34" charset="0"/>
                <a:cs typeface="Arial" pitchFamily="34" charset="0"/>
              </a:rPr>
              <a:t>1</a:t>
            </a:r>
            <a:endParaRPr kumimoji="1" lang="en-US" b="1" dirty="0">
              <a:solidFill>
                <a:schemeClr val="bg1"/>
              </a:solidFill>
              <a:latin typeface="Arial" pitchFamily="34" charset="0"/>
              <a:cs typeface="Arial" pitchFamily="34" charset="0"/>
            </a:endParaRPr>
          </a:p>
        </p:txBody>
      </p:sp>
      <p:sp>
        <p:nvSpPr>
          <p:cNvPr id="21" name="RbNavigator"/>
          <p:cNvSpPr txBox="1">
            <a:spLocks/>
          </p:cNvSpPr>
          <p:nvPr/>
        </p:nvSpPr>
        <p:spPr>
          <a:xfrm>
            <a:off x="5456785" y="2929623"/>
            <a:ext cx="360039" cy="364653"/>
          </a:xfrm>
          <a:prstGeom prst="rect">
            <a:avLst/>
          </a:prstGeom>
          <a:solidFill>
            <a:schemeClr val="accent3"/>
          </a:solidFill>
        </p:spPr>
        <p:txBody>
          <a:bodyPr vert="horz" wrap="none" lIns="0" tIns="0" rIns="0" bIns="0" rtlCol="0" anchor="ctr">
            <a:noAutofit/>
          </a:bodyPr>
          <a:lstStyle/>
          <a:p>
            <a:pPr algn="ctr"/>
            <a:r>
              <a:rPr kumimoji="1" lang="en-GB" b="1" dirty="0" smtClean="0">
                <a:solidFill>
                  <a:schemeClr val="bg1"/>
                </a:solidFill>
                <a:latin typeface="Arial" pitchFamily="34" charset="0"/>
                <a:cs typeface="Arial" pitchFamily="34" charset="0"/>
              </a:rPr>
              <a:t>2</a:t>
            </a:r>
            <a:endParaRPr kumimoji="1" lang="en-US" b="1" dirty="0">
              <a:solidFill>
                <a:schemeClr val="bg1"/>
              </a:solidFill>
              <a:latin typeface="Arial" pitchFamily="34" charset="0"/>
              <a:cs typeface="Arial" pitchFamily="34" charset="0"/>
            </a:endParaRPr>
          </a:p>
        </p:txBody>
      </p:sp>
      <p:sp>
        <p:nvSpPr>
          <p:cNvPr id="22" name="RbNavigator"/>
          <p:cNvSpPr txBox="1">
            <a:spLocks/>
          </p:cNvSpPr>
          <p:nvPr/>
        </p:nvSpPr>
        <p:spPr>
          <a:xfrm>
            <a:off x="1835696" y="3712419"/>
            <a:ext cx="360039" cy="364653"/>
          </a:xfrm>
          <a:prstGeom prst="rect">
            <a:avLst/>
          </a:prstGeom>
          <a:solidFill>
            <a:schemeClr val="accent3"/>
          </a:solidFill>
        </p:spPr>
        <p:txBody>
          <a:bodyPr vert="horz" wrap="none" lIns="0" tIns="0" rIns="0" bIns="0" rtlCol="0" anchor="ctr">
            <a:noAutofit/>
          </a:bodyPr>
          <a:lstStyle/>
          <a:p>
            <a:pPr algn="ctr"/>
            <a:r>
              <a:rPr kumimoji="1" lang="en-GB" b="1" dirty="0" smtClean="0">
                <a:solidFill>
                  <a:schemeClr val="bg1"/>
                </a:solidFill>
                <a:latin typeface="Arial" pitchFamily="34" charset="0"/>
                <a:cs typeface="Arial" pitchFamily="34" charset="0"/>
              </a:rPr>
              <a:t>3</a:t>
            </a:r>
            <a:endParaRPr kumimoji="1" lang="en-US" b="1" dirty="0">
              <a:solidFill>
                <a:schemeClr val="bg1"/>
              </a:solidFill>
              <a:latin typeface="Arial" pitchFamily="34" charset="0"/>
              <a:cs typeface="Arial" pitchFamily="34" charset="0"/>
            </a:endParaRPr>
          </a:p>
        </p:txBody>
      </p:sp>
      <p:sp>
        <p:nvSpPr>
          <p:cNvPr id="23" name="RbNavigator"/>
          <p:cNvSpPr txBox="1">
            <a:spLocks/>
          </p:cNvSpPr>
          <p:nvPr/>
        </p:nvSpPr>
        <p:spPr>
          <a:xfrm>
            <a:off x="5456784" y="4801831"/>
            <a:ext cx="360039" cy="364653"/>
          </a:xfrm>
          <a:prstGeom prst="rect">
            <a:avLst/>
          </a:prstGeom>
          <a:solidFill>
            <a:schemeClr val="accent3"/>
          </a:solidFill>
        </p:spPr>
        <p:txBody>
          <a:bodyPr vert="horz" wrap="none" lIns="0" tIns="0" rIns="0" bIns="0" rtlCol="0" anchor="ctr">
            <a:noAutofit/>
          </a:bodyPr>
          <a:lstStyle/>
          <a:p>
            <a:pPr algn="ctr"/>
            <a:r>
              <a:rPr kumimoji="1" lang="en-GB" b="1" dirty="0" smtClean="0">
                <a:solidFill>
                  <a:schemeClr val="bg1"/>
                </a:solidFill>
                <a:latin typeface="Arial" pitchFamily="34" charset="0"/>
                <a:cs typeface="Arial" pitchFamily="34" charset="0"/>
              </a:rPr>
              <a:t>4</a:t>
            </a:r>
            <a:endParaRPr kumimoji="1" lang="en-US" b="1" dirty="0">
              <a:solidFill>
                <a:schemeClr val="bg1"/>
              </a:solidFill>
              <a:latin typeface="Arial" pitchFamily="34" charset="0"/>
              <a:cs typeface="Arial" pitchFamily="34" charset="0"/>
            </a:endParaRPr>
          </a:p>
        </p:txBody>
      </p:sp>
      <p:sp>
        <p:nvSpPr>
          <p:cNvPr id="24" name="RbNavigator"/>
          <p:cNvSpPr txBox="1">
            <a:spLocks/>
          </p:cNvSpPr>
          <p:nvPr/>
        </p:nvSpPr>
        <p:spPr>
          <a:xfrm>
            <a:off x="1835696" y="5733256"/>
            <a:ext cx="360039" cy="364653"/>
          </a:xfrm>
          <a:prstGeom prst="rect">
            <a:avLst/>
          </a:prstGeom>
          <a:solidFill>
            <a:schemeClr val="accent3"/>
          </a:solidFill>
        </p:spPr>
        <p:txBody>
          <a:bodyPr vert="horz" wrap="none" lIns="0" tIns="0" rIns="0" bIns="0" rtlCol="0" anchor="ctr">
            <a:noAutofit/>
          </a:bodyPr>
          <a:lstStyle/>
          <a:p>
            <a:pPr algn="ctr"/>
            <a:r>
              <a:rPr kumimoji="1" lang="en-GB" b="1" dirty="0" smtClean="0">
                <a:solidFill>
                  <a:schemeClr val="bg1"/>
                </a:solidFill>
                <a:latin typeface="Arial" pitchFamily="34" charset="0"/>
                <a:cs typeface="Arial" pitchFamily="34" charset="0"/>
              </a:rPr>
              <a:t>5</a:t>
            </a:r>
            <a:endParaRPr kumimoji="1" lang="en-US" b="1" dirty="0">
              <a:solidFill>
                <a:schemeClr val="bg1"/>
              </a:solidFill>
              <a:latin typeface="Arial" pitchFamily="34" charset="0"/>
              <a:cs typeface="Arial" pitchFamily="34" charset="0"/>
            </a:endParaRPr>
          </a:p>
        </p:txBody>
      </p:sp>
      <p:sp>
        <p:nvSpPr>
          <p:cNvPr id="51" name="Rectangle 50"/>
          <p:cNvSpPr>
            <a:spLocks/>
          </p:cNvSpPr>
          <p:nvPr/>
        </p:nvSpPr>
        <p:spPr>
          <a:xfrm>
            <a:off x="1453134" y="1916832"/>
            <a:ext cx="166538" cy="4541117"/>
          </a:xfrm>
          <a:prstGeom prst="rect">
            <a:avLst/>
          </a:prstGeom>
          <a:solidFill>
            <a:schemeClr val="accent3"/>
          </a:solidFill>
          <a:ln w="19050"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0000"/>
              </a:lnSpc>
              <a:spcBef>
                <a:spcPts val="300"/>
              </a:spcBef>
            </a:pPr>
            <a:endParaRPr lang="ro-RO" sz="1500" b="0"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ctangle 120"/>
          <p:cNvSpPr>
            <a:spLocks/>
          </p:cNvSpPr>
          <p:nvPr/>
        </p:nvSpPr>
        <p:spPr>
          <a:xfrm>
            <a:off x="714348" y="1571612"/>
            <a:ext cx="7943031" cy="440325"/>
          </a:xfrm>
          <a:prstGeom prst="rect">
            <a:avLst/>
          </a:prstGeom>
          <a:solidFill>
            <a:schemeClr val="accent3"/>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just">
              <a:buNone/>
            </a:pPr>
            <a:r>
              <a:rPr lang="ro-RO" sz="1600" b="1" dirty="0" smtClean="0">
                <a:solidFill>
                  <a:schemeClr val="accent1">
                    <a:lumMod val="75000"/>
                  </a:schemeClr>
                </a:solidFill>
                <a:latin typeface="Arial" pitchFamily="34" charset="0"/>
                <a:cs typeface="Arial" pitchFamily="34" charset="0"/>
              </a:rPr>
              <a:t>Noutăți </a:t>
            </a:r>
            <a:r>
              <a:rPr lang="en-US" sz="1600" b="1" dirty="0" smtClean="0">
                <a:solidFill>
                  <a:schemeClr val="accent1">
                    <a:lumMod val="75000"/>
                  </a:schemeClr>
                </a:solidFill>
                <a:latin typeface="Arial" pitchFamily="34" charset="0"/>
                <a:cs typeface="Arial" pitchFamily="34" charset="0"/>
              </a:rPr>
              <a:t> </a:t>
            </a:r>
            <a:endParaRPr lang="ro-RO" sz="1600" b="1" dirty="0" smtClean="0">
              <a:solidFill>
                <a:schemeClr val="accent1">
                  <a:lumMod val="75000"/>
                </a:schemeClr>
              </a:solidFill>
              <a:latin typeface="Arial" pitchFamily="34" charset="0"/>
              <a:cs typeface="Arial" pitchFamily="34" charset="0"/>
            </a:endParaRPr>
          </a:p>
        </p:txBody>
      </p:sp>
      <p:pic>
        <p:nvPicPr>
          <p:cNvPr id="10" name="Picture 4"/>
          <p:cNvPicPr>
            <a:picLocks noChangeAspect="1" noChangeArrowheads="1"/>
          </p:cNvPicPr>
          <p:nvPr/>
        </p:nvPicPr>
        <p:blipFill>
          <a:blip r:embed="rId3" cstate="print"/>
          <a:srcRect/>
          <a:stretch>
            <a:fillRect/>
          </a:stretch>
        </p:blipFill>
        <p:spPr bwMode="auto">
          <a:xfrm rot="2160735">
            <a:off x="7954728" y="1577558"/>
            <a:ext cx="1032076" cy="870181"/>
          </a:xfrm>
          <a:prstGeom prst="rect">
            <a:avLst/>
          </a:prstGeom>
          <a:noFill/>
          <a:ln w="9525">
            <a:noFill/>
            <a:miter lim="800000"/>
            <a:headEnd/>
            <a:tailEnd/>
          </a:ln>
          <a:effectLst/>
        </p:spPr>
      </p:pic>
      <p:graphicFrame>
        <p:nvGraphicFramePr>
          <p:cNvPr id="144" name="Object 143" hidden="1"/>
          <p:cNvGraphicFramePr>
            <a:graphicFrameLocks noChangeAspect="1"/>
          </p:cNvGraphicFramePr>
          <p:nvPr/>
        </p:nvGraphicFramePr>
        <p:xfrm>
          <a:off x="0" y="0"/>
          <a:ext cx="158750" cy="158750"/>
        </p:xfrm>
        <a:graphic>
          <a:graphicData uri="http://schemas.openxmlformats.org/presentationml/2006/ole">
            <p:oleObj spid="_x0000_s1030" name="think-cell Slide" r:id="rId4" imgW="360" imgH="360" progId="">
              <p:embed/>
            </p:oleObj>
          </a:graphicData>
        </a:graphic>
      </p:graphicFrame>
      <p:sp>
        <p:nvSpPr>
          <p:cNvPr id="137" name="Titlu 1"/>
          <p:cNvSpPr>
            <a:spLocks noGrp="1"/>
          </p:cNvSpPr>
          <p:nvPr>
            <p:ph type="title"/>
          </p:nvPr>
        </p:nvSpPr>
        <p:spPr>
          <a:xfrm>
            <a:off x="736600" y="1052736"/>
            <a:ext cx="7667904" cy="396000"/>
          </a:xfrm>
          <a:noFill/>
          <a:effectLst/>
        </p:spPr>
        <p:txBody>
          <a:bodyPr>
            <a:normAutofit/>
          </a:bodyPr>
          <a:lstStyle/>
          <a:p>
            <a:pPr lvl="0"/>
            <a:r>
              <a:rPr lang="ro-RO" sz="2000" b="1" dirty="0" smtClean="0">
                <a:solidFill>
                  <a:schemeClr val="accent1">
                    <a:lumMod val="75000"/>
                  </a:schemeClr>
                </a:solidFill>
                <a:latin typeface="Arial" pitchFamily="34" charset="0"/>
                <a:cs typeface="Arial" pitchFamily="34" charset="0"/>
              </a:rPr>
              <a:t>Piața RASDAQ: Legea nr. 151/2014 și Regulamentul nr. 17/2014</a:t>
            </a:r>
            <a:endParaRPr lang="ro-RO" sz="2000" b="1" dirty="0">
              <a:solidFill>
                <a:schemeClr val="accent1">
                  <a:lumMod val="75000"/>
                </a:schemeClr>
              </a:solidFill>
              <a:latin typeface="Arial" pitchFamily="34" charset="0"/>
              <a:cs typeface="Arial" pitchFamily="34" charset="0"/>
            </a:endParaRPr>
          </a:p>
        </p:txBody>
      </p:sp>
      <p:sp>
        <p:nvSpPr>
          <p:cNvPr id="4" name="Slide Number Placeholder 3"/>
          <p:cNvSpPr>
            <a:spLocks noGrp="1"/>
          </p:cNvSpPr>
          <p:nvPr>
            <p:ph type="sldNum" sz="quarter" idx="12"/>
          </p:nvPr>
        </p:nvSpPr>
        <p:spPr>
          <a:xfrm>
            <a:off x="7924800" y="6275918"/>
            <a:ext cx="762000" cy="365125"/>
          </a:xfrm>
        </p:spPr>
        <p:txBody>
          <a:bodyPr/>
          <a:lstStyle/>
          <a:p>
            <a:pPr>
              <a:defRPr/>
            </a:pPr>
            <a:fld id="{34E6ACB5-F789-4E56-9726-B664AA5C56F7}" type="slidenum">
              <a:rPr lang="ro-RO" smtClean="0">
                <a:latin typeface="Arial" pitchFamily="34" charset="0"/>
                <a:cs typeface="Arial" pitchFamily="34" charset="0"/>
              </a:rPr>
              <a:pPr>
                <a:defRPr/>
              </a:pPr>
              <a:t>3</a:t>
            </a:fld>
            <a:endParaRPr lang="ro-RO">
              <a:latin typeface="Arial" pitchFamily="34" charset="0"/>
              <a:cs typeface="Arial" pitchFamily="34" charset="0"/>
            </a:endParaRPr>
          </a:p>
        </p:txBody>
      </p:sp>
      <p:sp>
        <p:nvSpPr>
          <p:cNvPr id="21" name="RbNavigator"/>
          <p:cNvSpPr txBox="1"/>
          <p:nvPr/>
        </p:nvSpPr>
        <p:spPr>
          <a:xfrm>
            <a:off x="7596336" y="260648"/>
            <a:ext cx="1080120" cy="274320"/>
          </a:xfrm>
          <a:prstGeom prst="rect">
            <a:avLst/>
          </a:prstGeom>
          <a:solidFill>
            <a:schemeClr val="tx2"/>
          </a:solidFill>
        </p:spPr>
        <p:txBody>
          <a:bodyPr vert="horz" wrap="none" lIns="0" tIns="0" rIns="0" bIns="0" rtlCol="0" anchor="ctr">
            <a:noAutofit/>
          </a:bodyPr>
          <a:lstStyle/>
          <a:p>
            <a:pPr algn="ctr"/>
            <a:r>
              <a:rPr kumimoji="1" lang="ro-RO" sz="1300" b="1" dirty="0" smtClean="0">
                <a:solidFill>
                  <a:schemeClr val="bg1"/>
                </a:solidFill>
                <a:latin typeface="Arial" pitchFamily="34" charset="0"/>
                <a:cs typeface="Arial" pitchFamily="34" charset="0"/>
                <a:hlinkClick r:id="rId5" action="ppaction://hlinksldjump"/>
              </a:rPr>
              <a:t>Prima pagină</a:t>
            </a:r>
            <a:endParaRPr kumimoji="1" lang="en-US" sz="1300" b="1" dirty="0">
              <a:solidFill>
                <a:schemeClr val="bg1"/>
              </a:solidFill>
              <a:latin typeface="Arial" pitchFamily="34" charset="0"/>
              <a:cs typeface="Arial" pitchFamily="34" charset="0"/>
            </a:endParaRPr>
          </a:p>
        </p:txBody>
      </p:sp>
      <p:sp>
        <p:nvSpPr>
          <p:cNvPr id="9" name="CasetăText 8"/>
          <p:cNvSpPr txBox="1"/>
          <p:nvPr/>
        </p:nvSpPr>
        <p:spPr>
          <a:xfrm>
            <a:off x="428596" y="2214554"/>
            <a:ext cx="8143932" cy="4201150"/>
          </a:xfrm>
          <a:prstGeom prst="rect">
            <a:avLst/>
          </a:prstGeom>
          <a:noFill/>
        </p:spPr>
        <p:txBody>
          <a:bodyPr wrap="square" rtlCol="0">
            <a:spAutoFit/>
          </a:bodyPr>
          <a:lstStyle/>
          <a:p>
            <a:pPr marL="400050" lvl="0" indent="44450" algn="just">
              <a:buAutoNum type="romanUcPeriod"/>
            </a:pPr>
            <a:r>
              <a:rPr lang="ro-RO" sz="1400" b="1" dirty="0" smtClean="0"/>
              <a:t> </a:t>
            </a:r>
            <a:r>
              <a:rPr lang="en-US" sz="1400" b="1" dirty="0" smtClean="0"/>
              <a:t>LEGEA NR. 151/2014 </a:t>
            </a:r>
            <a:endParaRPr lang="ro-RO" sz="1400" dirty="0" smtClean="0">
              <a:latin typeface="Arial" pitchFamily="34" charset="0"/>
              <a:cs typeface="Arial" pitchFamily="34" charset="0"/>
            </a:endParaRPr>
          </a:p>
          <a:p>
            <a:pPr marL="174625" lvl="0" indent="269875" algn="just" eaLnBrk="0" hangingPunct="0">
              <a:spcBef>
                <a:spcPts val="600"/>
              </a:spcBef>
              <a:buFont typeface="Arial" pitchFamily="34" charset="0"/>
              <a:buChar char="•"/>
            </a:pPr>
            <a:r>
              <a:rPr lang="ro-RO" sz="1400" dirty="0" smtClean="0">
                <a:solidFill>
                  <a:srgbClr val="000000"/>
                </a:solidFill>
                <a:latin typeface="Arial" pitchFamily="34" charset="0"/>
                <a:ea typeface="Times New Roman" pitchFamily="18" charset="0"/>
                <a:cs typeface="Arial" pitchFamily="34" charset="0"/>
              </a:rPr>
              <a:t>Instituirea obligaţiei societăţilor ale căror acţiuni sunt tranzacţionate pe piaţă RASDAQ/piaţa valorilor mobiliare necotate de a convoca şi desfăşura AGA în termen de 120 de zile de la intrarea in vigoare a legii pentru a hotărî tranzacţionarea pe o piaţă reglementată sau în cadrul unui sistem alternativ de tranzacţionare</a:t>
            </a:r>
          </a:p>
          <a:p>
            <a:pPr marL="174625" lvl="0" indent="269875" algn="just" eaLnBrk="0" hangingPunct="0">
              <a:spcBef>
                <a:spcPts val="600"/>
              </a:spcBef>
              <a:buFont typeface="Arial" pitchFamily="34" charset="0"/>
              <a:buChar char="•"/>
            </a:pPr>
            <a:r>
              <a:rPr lang="ro-RO" sz="1400" dirty="0" smtClean="0">
                <a:solidFill>
                  <a:srgbClr val="000000"/>
                </a:solidFill>
                <a:latin typeface="Arial" pitchFamily="34" charset="0"/>
                <a:ea typeface="Times New Roman" pitchFamily="18" charset="0"/>
                <a:cs typeface="Arial" pitchFamily="34" charset="0"/>
              </a:rPr>
              <a:t>Acordarea dreptului acţionarilor societăţilor de pe piaţa RASDAQ de a se retrage din societate in condiţiile expres detaliate în lege  </a:t>
            </a:r>
          </a:p>
          <a:p>
            <a:pPr marL="174625" lvl="0" indent="269875" algn="just" eaLnBrk="0" hangingPunct="0">
              <a:spcBef>
                <a:spcPts val="600"/>
              </a:spcBef>
              <a:buFont typeface="Arial" pitchFamily="34" charset="0"/>
              <a:buChar char="•"/>
            </a:pPr>
            <a:r>
              <a:rPr lang="ro-RO" sz="1400" dirty="0" smtClean="0">
                <a:solidFill>
                  <a:srgbClr val="000000"/>
                </a:solidFill>
                <a:latin typeface="Arial" pitchFamily="34" charset="0"/>
                <a:ea typeface="Times New Roman" pitchFamily="18" charset="0"/>
                <a:cs typeface="Arial" pitchFamily="34" charset="0"/>
              </a:rPr>
              <a:t>Obligativitatea ASF de a emite reglementări în aplicarea prevederilor legii</a:t>
            </a:r>
            <a:endParaRPr lang="en-US" sz="1400" dirty="0" smtClean="0">
              <a:solidFill>
                <a:srgbClr val="000000"/>
              </a:solidFill>
              <a:latin typeface="Arial" pitchFamily="34" charset="0"/>
              <a:ea typeface="Times New Roman" pitchFamily="18" charset="0"/>
              <a:cs typeface="Arial" pitchFamily="34" charset="0"/>
            </a:endParaRPr>
          </a:p>
          <a:p>
            <a:pPr marL="174625" lvl="0" algn="just" eaLnBrk="0" hangingPunct="0">
              <a:buFont typeface="Arial" pitchFamily="34" charset="0"/>
              <a:buChar char="•"/>
            </a:pPr>
            <a:endParaRPr lang="ro-RO" sz="1400" b="1" dirty="0" smtClean="0">
              <a:solidFill>
                <a:srgbClr val="000000"/>
              </a:solidFill>
              <a:latin typeface="Arial" pitchFamily="34" charset="0"/>
              <a:cs typeface="Arial" pitchFamily="34" charset="0"/>
            </a:endParaRPr>
          </a:p>
          <a:p>
            <a:pPr lvl="0" indent="444500" algn="just" eaLnBrk="0" hangingPunct="0"/>
            <a:r>
              <a:rPr lang="ro-RO" sz="1400" b="1" dirty="0" smtClean="0">
                <a:solidFill>
                  <a:srgbClr val="000000"/>
                </a:solidFill>
                <a:latin typeface="Arial" pitchFamily="34" charset="0"/>
                <a:cs typeface="Arial" pitchFamily="34" charset="0"/>
              </a:rPr>
              <a:t>II. Regulamentul ASF nr. 17/2014 </a:t>
            </a:r>
            <a:r>
              <a:rPr lang="ro-RO" sz="1400" b="1" dirty="0" smtClean="0"/>
              <a:t>aduce clarificări privind</a:t>
            </a:r>
            <a:r>
              <a:rPr lang="en-US" sz="1400" b="1" dirty="0" smtClean="0"/>
              <a:t>:</a:t>
            </a:r>
            <a:endParaRPr lang="ro-RO" sz="1400" b="1" dirty="0" smtClean="0"/>
          </a:p>
          <a:p>
            <a:pPr lvl="0" indent="444500" algn="just" eaLnBrk="0" hangingPunct="0"/>
            <a:endParaRPr lang="en-US" sz="1400" b="1" dirty="0" smtClean="0"/>
          </a:p>
          <a:p>
            <a:pPr marL="174625" indent="444500" algn="just">
              <a:buFont typeface="Arial" pitchFamily="34" charset="0"/>
              <a:buChar char="•"/>
            </a:pPr>
            <a:r>
              <a:rPr lang="ro-RO" sz="1400" dirty="0" smtClean="0"/>
              <a:t>Data de identificare a acţionarilor care au dreptul de a se retrage din societate</a:t>
            </a:r>
          </a:p>
          <a:p>
            <a:pPr marL="174625" indent="444500" algn="just">
              <a:buFont typeface="Arial" pitchFamily="34" charset="0"/>
              <a:buChar char="•"/>
            </a:pPr>
            <a:r>
              <a:rPr lang="ro-RO" sz="1400" dirty="0" smtClean="0"/>
              <a:t>Termenul în care societățile au obligaţia de a achita contravaloarea acţiunilor deţinute de acţionarii care şi-au exercitat dreptul de retragere</a:t>
            </a:r>
          </a:p>
          <a:p>
            <a:pPr marL="174625" indent="444500" algn="just">
              <a:buFont typeface="Arial" pitchFamily="34" charset="0"/>
              <a:buChar char="•"/>
            </a:pPr>
            <a:r>
              <a:rPr lang="ro-RO" sz="1400" dirty="0" smtClean="0"/>
              <a:t>Data/termenul la care acțiunile tranzacţionate pe Piaţa RASDAQ</a:t>
            </a:r>
            <a:r>
              <a:rPr lang="en-US" sz="1400" dirty="0" smtClean="0"/>
              <a:t>/</a:t>
            </a:r>
            <a:r>
              <a:rPr lang="ro-RO" sz="1400" dirty="0" smtClean="0"/>
              <a:t>pe piața valorilor mobiliare necotate vor fi retrase de la tranzacţionare şi radiate din evidenţa A.S.F.</a:t>
            </a:r>
          </a:p>
          <a:p>
            <a:pPr marL="174625" indent="444500" algn="just">
              <a:buFont typeface="Arial" pitchFamily="34" charset="0"/>
              <a:buChar char="•"/>
            </a:pPr>
            <a:r>
              <a:rPr lang="ro-RO" sz="1400" dirty="0" smtClean="0"/>
              <a:t>Documentele pe baza cărora se va emite decizia ASF pentru admiterea la tranzacţionare pe o piaţă reglementată/sistem alternativ de tranzacţionare</a:t>
            </a:r>
            <a:endParaRPr lang="en-US" sz="14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p:cNvPicPr>
            <a:picLocks noChangeAspect="1" noChangeArrowheads="1"/>
          </p:cNvPicPr>
          <p:nvPr/>
        </p:nvPicPr>
        <p:blipFill>
          <a:blip r:embed="rId3" cstate="print"/>
          <a:srcRect l="11039" r="14046" b="6895"/>
          <a:stretch>
            <a:fillRect/>
          </a:stretch>
        </p:blipFill>
        <p:spPr bwMode="auto">
          <a:xfrm rot="2284158">
            <a:off x="7861221" y="1429301"/>
            <a:ext cx="1109155" cy="983100"/>
          </a:xfrm>
          <a:prstGeom prst="rect">
            <a:avLst/>
          </a:prstGeom>
          <a:noFill/>
          <a:ln w="9525">
            <a:noFill/>
            <a:miter lim="800000"/>
            <a:headEnd/>
            <a:tailEnd/>
          </a:ln>
          <a:effectLst/>
        </p:spPr>
      </p:pic>
      <p:sp>
        <p:nvSpPr>
          <p:cNvPr id="6" name="Titlu 1"/>
          <p:cNvSpPr>
            <a:spLocks noGrp="1"/>
          </p:cNvSpPr>
          <p:nvPr>
            <p:ph type="title"/>
          </p:nvPr>
        </p:nvSpPr>
        <p:spPr>
          <a:xfrm>
            <a:off x="736600" y="1052736"/>
            <a:ext cx="7667904" cy="396000"/>
          </a:xfrm>
          <a:noFill/>
          <a:effectLst/>
        </p:spPr>
        <p:txBody>
          <a:bodyPr>
            <a:normAutofit/>
          </a:bodyPr>
          <a:lstStyle/>
          <a:p>
            <a:pPr lvl="0"/>
            <a:r>
              <a:rPr lang="ro-RO" sz="2000" b="1" dirty="0" smtClean="0">
                <a:solidFill>
                  <a:schemeClr val="accent1">
                    <a:lumMod val="75000"/>
                  </a:schemeClr>
                </a:solidFill>
                <a:latin typeface="Arial" pitchFamily="34" charset="0"/>
                <a:cs typeface="Arial" pitchFamily="34" charset="0"/>
              </a:rPr>
              <a:t>Piața RASDAQ: Legea nr. 151/2014 și Regulamentul nr. 17/2014</a:t>
            </a:r>
            <a:endParaRPr lang="ro-RO" sz="2000" b="1" dirty="0">
              <a:solidFill>
                <a:schemeClr val="accent1">
                  <a:lumMod val="75000"/>
                </a:schemeClr>
              </a:solidFill>
              <a:latin typeface="Arial" pitchFamily="34" charset="0"/>
              <a:cs typeface="Arial" pitchFamily="34" charset="0"/>
            </a:endParaRPr>
          </a:p>
        </p:txBody>
      </p:sp>
      <p:sp>
        <p:nvSpPr>
          <p:cNvPr id="4" name="Substituent număr diapozitiv 3"/>
          <p:cNvSpPr>
            <a:spLocks noGrp="1"/>
          </p:cNvSpPr>
          <p:nvPr>
            <p:ph type="sldNum" sz="quarter" idx="12"/>
          </p:nvPr>
        </p:nvSpPr>
        <p:spPr/>
        <p:txBody>
          <a:bodyPr/>
          <a:lstStyle/>
          <a:p>
            <a:pPr>
              <a:defRPr/>
            </a:pPr>
            <a:fld id="{34E6ACB5-F789-4E56-9726-B664AA5C56F7}" type="slidenum">
              <a:rPr lang="ro-RO" smtClean="0"/>
              <a:pPr>
                <a:defRPr/>
              </a:pPr>
              <a:t>4</a:t>
            </a:fld>
            <a:endParaRPr lang="ro-RO" dirty="0"/>
          </a:p>
        </p:txBody>
      </p:sp>
      <p:sp>
        <p:nvSpPr>
          <p:cNvPr id="7" name="Rectangle 128"/>
          <p:cNvSpPr>
            <a:spLocks/>
          </p:cNvSpPr>
          <p:nvPr/>
        </p:nvSpPr>
        <p:spPr>
          <a:xfrm>
            <a:off x="755576" y="2348880"/>
            <a:ext cx="7560840" cy="3651888"/>
          </a:xfrm>
          <a:prstGeom prst="rect">
            <a:avLst/>
          </a:prstGeom>
          <a:gradFill flip="none" rotWithShape="1">
            <a:gsLst>
              <a:gs pos="0">
                <a:schemeClr val="accent2">
                  <a:alpha val="84000"/>
                </a:schemeClr>
              </a:gs>
              <a:gs pos="50000">
                <a:schemeClr val="bg1"/>
              </a:gs>
              <a:gs pos="100000">
                <a:schemeClr val="bg1"/>
              </a:gs>
            </a:gsLst>
            <a:lin ang="13500000" scaled="1"/>
            <a:tileRect/>
          </a:gra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lnSpc>
                <a:spcPct val="90000"/>
              </a:lnSpc>
              <a:spcBef>
                <a:spcPts val="300"/>
              </a:spcBef>
            </a:pPr>
            <a:endParaRPr lang="ro-RO" sz="1500" b="0" dirty="0" smtClean="0">
              <a:solidFill>
                <a:schemeClr val="tx1"/>
              </a:solidFill>
              <a:latin typeface="Arial" pitchFamily="34" charset="0"/>
              <a:cs typeface="Arial" pitchFamily="34" charset="0"/>
            </a:endParaRPr>
          </a:p>
        </p:txBody>
      </p:sp>
      <p:sp>
        <p:nvSpPr>
          <p:cNvPr id="8" name="Rectangle 129"/>
          <p:cNvSpPr>
            <a:spLocks/>
          </p:cNvSpPr>
          <p:nvPr/>
        </p:nvSpPr>
        <p:spPr>
          <a:xfrm>
            <a:off x="714348" y="2214554"/>
            <a:ext cx="7560840" cy="403995"/>
          </a:xfrm>
          <a:prstGeom prst="rect">
            <a:avLst/>
          </a:prstGeom>
          <a:solidFill>
            <a:schemeClr val="tx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nSpc>
                <a:spcPct val="90000"/>
              </a:lnSpc>
              <a:spcBef>
                <a:spcPts val="0"/>
              </a:spcBef>
              <a:buClr>
                <a:schemeClr val="tx1"/>
              </a:buClr>
              <a:buSzPct val="100000"/>
            </a:pPr>
            <a:r>
              <a:rPr lang="ro-RO" sz="1600" b="1" dirty="0" smtClean="0">
                <a:solidFill>
                  <a:schemeClr val="bg1"/>
                </a:solidFill>
                <a:latin typeface="Arial" pitchFamily="34" charset="0"/>
                <a:cs typeface="Arial" pitchFamily="34" charset="0"/>
              </a:rPr>
              <a:t>Următorii pași</a:t>
            </a:r>
            <a:endParaRPr lang="en-US" sz="1500" dirty="0" smtClean="0">
              <a:solidFill>
                <a:schemeClr val="bg1"/>
              </a:solidFill>
              <a:latin typeface="Arial" pitchFamily="34" charset="0"/>
              <a:cs typeface="Arial" pitchFamily="34" charset="0"/>
            </a:endParaRPr>
          </a:p>
        </p:txBody>
      </p:sp>
      <p:sp>
        <p:nvSpPr>
          <p:cNvPr id="11" name="Split 142635210657302123810"/>
          <p:cNvSpPr txBox="1">
            <a:spLocks/>
          </p:cNvSpPr>
          <p:nvPr/>
        </p:nvSpPr>
        <p:spPr>
          <a:xfrm>
            <a:off x="2123727" y="4206567"/>
            <a:ext cx="2818656" cy="307777"/>
          </a:xfrm>
          <a:prstGeom prst="rect">
            <a:avLst/>
          </a:prstGeom>
          <a:noFill/>
        </p:spPr>
        <p:txBody>
          <a:bodyPr vert="horz" rtlCol="0">
            <a:spAutoFit/>
          </a:bodyPr>
          <a:lstStyle/>
          <a:p>
            <a:pPr>
              <a:buSzPct val="95000"/>
            </a:pPr>
            <a:endParaRPr lang="ro-RO" sz="1400" dirty="0" smtClean="0">
              <a:solidFill>
                <a:prstClr val="black"/>
              </a:solidFill>
              <a:latin typeface="Arial" pitchFamily="34" charset="0"/>
              <a:ea typeface="Arial Unicode MS" pitchFamily="34" charset="-128"/>
              <a:cs typeface="Arial" pitchFamily="34" charset="0"/>
            </a:endParaRPr>
          </a:p>
        </p:txBody>
      </p:sp>
      <p:sp>
        <p:nvSpPr>
          <p:cNvPr id="13" name="RbNavigator"/>
          <p:cNvSpPr txBox="1"/>
          <p:nvPr>
            <p:custDataLst>
              <p:tags r:id="rId1"/>
            </p:custDataLst>
          </p:nvPr>
        </p:nvSpPr>
        <p:spPr>
          <a:xfrm>
            <a:off x="7596336" y="260648"/>
            <a:ext cx="1080120" cy="274320"/>
          </a:xfrm>
          <a:prstGeom prst="rect">
            <a:avLst/>
          </a:prstGeom>
          <a:solidFill>
            <a:schemeClr val="tx2"/>
          </a:solidFill>
        </p:spPr>
        <p:txBody>
          <a:bodyPr vert="horz" wrap="none" lIns="0" tIns="0" rIns="0" bIns="0" rtlCol="0" anchor="ctr">
            <a:noAutofit/>
          </a:bodyPr>
          <a:lstStyle/>
          <a:p>
            <a:pPr algn="ctr"/>
            <a:r>
              <a:rPr kumimoji="1" lang="ro-RO" sz="1300" b="1" dirty="0" smtClean="0">
                <a:solidFill>
                  <a:schemeClr val="bg1"/>
                </a:solidFill>
                <a:latin typeface="Arial" pitchFamily="34" charset="0"/>
                <a:cs typeface="Arial" pitchFamily="34" charset="0"/>
                <a:hlinkClick r:id="rId4" action="ppaction://hlinksldjump"/>
              </a:rPr>
              <a:t>Prima pagină</a:t>
            </a:r>
            <a:endParaRPr kumimoji="1" lang="en-US" sz="1300" b="1" dirty="0">
              <a:solidFill>
                <a:schemeClr val="bg1"/>
              </a:solidFill>
              <a:latin typeface="Arial" pitchFamily="34" charset="0"/>
              <a:cs typeface="Arial" pitchFamily="34" charset="0"/>
            </a:endParaRPr>
          </a:p>
        </p:txBody>
      </p:sp>
      <p:sp>
        <p:nvSpPr>
          <p:cNvPr id="15" name="CasetăText 14"/>
          <p:cNvSpPr txBox="1"/>
          <p:nvPr/>
        </p:nvSpPr>
        <p:spPr>
          <a:xfrm>
            <a:off x="1357290" y="3000372"/>
            <a:ext cx="6624736" cy="2523768"/>
          </a:xfrm>
          <a:prstGeom prst="rect">
            <a:avLst/>
          </a:prstGeom>
          <a:noFill/>
        </p:spPr>
        <p:txBody>
          <a:bodyPr wrap="square" rtlCol="0">
            <a:spAutoFit/>
          </a:bodyPr>
          <a:lstStyle/>
          <a:p>
            <a:pPr algn="just"/>
            <a:r>
              <a:rPr lang="ro-RO" sz="1400" b="1" dirty="0" smtClean="0"/>
              <a:t>Desfăşurarea Adunărilor Generale a Acţionarilor în baza Legii nr. 151/2014 şi a Regulamentului ASF nr. 17/2004 </a:t>
            </a:r>
          </a:p>
          <a:p>
            <a:pPr algn="just"/>
            <a:endParaRPr lang="ro-RO" sz="1400" b="1" dirty="0" smtClean="0"/>
          </a:p>
          <a:p>
            <a:pPr algn="just"/>
            <a:endParaRPr lang="ro-RO" sz="1400" b="1" dirty="0" smtClean="0"/>
          </a:p>
          <a:p>
            <a:pPr algn="just"/>
            <a:r>
              <a:rPr lang="ro-RO" sz="1400" b="1" dirty="0" smtClean="0"/>
              <a:t>Admiterea la tranzacţionare pe piaţa reglementată în cadrul sistemului alternativ de tranzacţionare a societăţilor provenite de pe piaţa RASDAQ/necotate</a:t>
            </a:r>
          </a:p>
          <a:p>
            <a:pPr algn="just">
              <a:buFont typeface="Wingdings" pitchFamily="2" charset="2"/>
              <a:buChar char="Ø"/>
            </a:pPr>
            <a:endParaRPr lang="ro-RO" sz="1400" b="1" dirty="0" smtClean="0"/>
          </a:p>
          <a:p>
            <a:pPr algn="just"/>
            <a:r>
              <a:rPr lang="ro-RO" sz="1400" b="1" dirty="0" smtClean="0"/>
              <a:t>Încetarea funcţionării pieţei RASDAQ la expirarea celor 12 luni prevăzute de Legea nr. 151/2014</a:t>
            </a:r>
          </a:p>
          <a:p>
            <a:pPr>
              <a:buFont typeface="Wingdings" pitchFamily="2" charset="2"/>
              <a:buChar char="Ø"/>
            </a:pPr>
            <a:endParaRPr lang="ro-RO" dirty="0"/>
          </a:p>
        </p:txBody>
      </p:sp>
      <p:grpSp>
        <p:nvGrpSpPr>
          <p:cNvPr id="19" name="Grupare 18"/>
          <p:cNvGrpSpPr/>
          <p:nvPr/>
        </p:nvGrpSpPr>
        <p:grpSpPr>
          <a:xfrm>
            <a:off x="785786" y="3077064"/>
            <a:ext cx="435468" cy="2137886"/>
            <a:chOff x="996680" y="2986692"/>
            <a:chExt cx="435468" cy="2137886"/>
          </a:xfrm>
        </p:grpSpPr>
        <p:sp>
          <p:nvSpPr>
            <p:cNvPr id="9" name="RbNavigator"/>
            <p:cNvSpPr txBox="1"/>
            <p:nvPr/>
          </p:nvSpPr>
          <p:spPr>
            <a:xfrm>
              <a:off x="996680" y="2986692"/>
              <a:ext cx="432048" cy="409694"/>
            </a:xfrm>
            <a:prstGeom prst="rect">
              <a:avLst/>
            </a:prstGeom>
            <a:solidFill>
              <a:schemeClr val="accent3"/>
            </a:solidFill>
          </p:spPr>
          <p:txBody>
            <a:bodyPr vert="horz" wrap="none" lIns="0" tIns="0" rIns="0" bIns="0" rtlCol="0" anchor="ctr">
              <a:noAutofit/>
            </a:bodyPr>
            <a:lstStyle/>
            <a:p>
              <a:pPr algn="ctr"/>
              <a:r>
                <a:rPr kumimoji="1" lang="en-US" sz="2200" b="1" dirty="0" smtClean="0">
                  <a:solidFill>
                    <a:schemeClr val="bg1"/>
                  </a:solidFill>
                  <a:latin typeface="Arial" pitchFamily="34" charset="0"/>
                  <a:ea typeface="Arial Unicode MS"/>
                  <a:cs typeface="Arial" pitchFamily="34" charset="0"/>
                </a:rPr>
                <a:t>✓ </a:t>
              </a:r>
              <a:endParaRPr kumimoji="1" lang="en-US" sz="2200" b="1" dirty="0">
                <a:solidFill>
                  <a:schemeClr val="bg1"/>
                </a:solidFill>
                <a:latin typeface="Arial" pitchFamily="34" charset="0"/>
                <a:cs typeface="Arial" pitchFamily="34" charset="0"/>
              </a:endParaRPr>
            </a:p>
          </p:txBody>
        </p:sp>
        <p:sp>
          <p:nvSpPr>
            <p:cNvPr id="16" name="RbNavigator"/>
            <p:cNvSpPr txBox="1"/>
            <p:nvPr/>
          </p:nvSpPr>
          <p:spPr>
            <a:xfrm>
              <a:off x="1000100" y="3857628"/>
              <a:ext cx="428628" cy="401144"/>
            </a:xfrm>
            <a:prstGeom prst="rect">
              <a:avLst/>
            </a:prstGeom>
            <a:solidFill>
              <a:schemeClr val="accent3"/>
            </a:solidFill>
          </p:spPr>
          <p:txBody>
            <a:bodyPr vert="horz" wrap="none" lIns="0" tIns="0" rIns="0" bIns="0" rtlCol="0" anchor="ctr">
              <a:noAutofit/>
            </a:bodyPr>
            <a:lstStyle/>
            <a:p>
              <a:pPr algn="ctr"/>
              <a:r>
                <a:rPr kumimoji="1" lang="en-US" sz="2200" b="1" dirty="0" smtClean="0">
                  <a:solidFill>
                    <a:schemeClr val="bg1"/>
                  </a:solidFill>
                  <a:latin typeface="Arial" pitchFamily="34" charset="0"/>
                  <a:ea typeface="Arial Unicode MS"/>
                  <a:cs typeface="Arial" pitchFamily="34" charset="0"/>
                </a:rPr>
                <a:t>✓ </a:t>
              </a:r>
              <a:endParaRPr kumimoji="1" lang="en-US" sz="2200" b="1" dirty="0">
                <a:solidFill>
                  <a:schemeClr val="bg1"/>
                </a:solidFill>
                <a:latin typeface="Arial" pitchFamily="34" charset="0"/>
                <a:cs typeface="Arial" pitchFamily="34" charset="0"/>
              </a:endParaRPr>
            </a:p>
          </p:txBody>
        </p:sp>
        <p:sp>
          <p:nvSpPr>
            <p:cNvPr id="17" name="RbNavigator"/>
            <p:cNvSpPr txBox="1"/>
            <p:nvPr/>
          </p:nvSpPr>
          <p:spPr>
            <a:xfrm>
              <a:off x="1000100" y="4714884"/>
              <a:ext cx="432048" cy="409694"/>
            </a:xfrm>
            <a:prstGeom prst="rect">
              <a:avLst/>
            </a:prstGeom>
            <a:solidFill>
              <a:schemeClr val="accent3"/>
            </a:solidFill>
          </p:spPr>
          <p:txBody>
            <a:bodyPr vert="horz" wrap="none" lIns="0" tIns="0" rIns="0" bIns="0" rtlCol="0" anchor="ctr">
              <a:noAutofit/>
            </a:bodyPr>
            <a:lstStyle/>
            <a:p>
              <a:pPr algn="ctr"/>
              <a:r>
                <a:rPr kumimoji="1" lang="en-US" sz="2200" b="1" dirty="0" smtClean="0">
                  <a:solidFill>
                    <a:schemeClr val="bg1"/>
                  </a:solidFill>
                  <a:latin typeface="Arial" pitchFamily="34" charset="0"/>
                  <a:ea typeface="Arial Unicode MS"/>
                  <a:cs typeface="Arial" pitchFamily="34" charset="0"/>
                </a:rPr>
                <a:t>✓ </a:t>
              </a:r>
              <a:endParaRPr kumimoji="1" lang="en-US" sz="2200" b="1" dirty="0">
                <a:solidFill>
                  <a:schemeClr val="bg1"/>
                </a:solidFill>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u 1"/>
          <p:cNvSpPr>
            <a:spLocks noGrp="1"/>
          </p:cNvSpPr>
          <p:nvPr>
            <p:ph type="title"/>
            <p:custDataLst>
              <p:tags r:id="rId1"/>
            </p:custDataLst>
          </p:nvPr>
        </p:nvSpPr>
        <p:spPr>
          <a:xfrm>
            <a:off x="736600" y="908720"/>
            <a:ext cx="7667904" cy="612024"/>
          </a:xfrm>
          <a:noFill/>
          <a:effectLst/>
        </p:spPr>
        <p:txBody>
          <a:bodyPr>
            <a:noAutofit/>
          </a:bodyPr>
          <a:lstStyle/>
          <a:p>
            <a:pPr marL="189914" indent="-189914" fontAlgn="auto">
              <a:spcBef>
                <a:spcPct val="20000"/>
              </a:spcBef>
              <a:spcAft>
                <a:spcPts val="600"/>
              </a:spcAft>
              <a:defRPr/>
            </a:pPr>
            <a:r>
              <a:rPr lang="ro-RO" sz="2000" b="1" dirty="0" smtClean="0">
                <a:solidFill>
                  <a:schemeClr val="accent1">
                    <a:lumMod val="75000"/>
                  </a:schemeClr>
                </a:solidFill>
                <a:latin typeface="Arial" pitchFamily="34" charset="0"/>
                <a:cs typeface="Arial" pitchFamily="34" charset="0"/>
              </a:rPr>
              <a:t>Proiectul “Cele opt bariere” – modificările aduse Legii pieței de capital prin OUG nr. 90/2014 </a:t>
            </a:r>
          </a:p>
        </p:txBody>
      </p:sp>
      <p:sp>
        <p:nvSpPr>
          <p:cNvPr id="4" name="Slide Number Placeholder 3"/>
          <p:cNvSpPr>
            <a:spLocks noGrp="1"/>
          </p:cNvSpPr>
          <p:nvPr>
            <p:ph type="sldNum" sz="quarter" idx="12"/>
          </p:nvPr>
        </p:nvSpPr>
        <p:spPr/>
        <p:txBody>
          <a:bodyPr/>
          <a:lstStyle/>
          <a:p>
            <a:pPr>
              <a:defRPr/>
            </a:pPr>
            <a:fld id="{34E6ACB5-F789-4E56-9726-B664AA5C56F7}" type="slidenum">
              <a:rPr lang="ro-RO" smtClean="0">
                <a:latin typeface="Arial" pitchFamily="34" charset="0"/>
                <a:cs typeface="Arial" pitchFamily="34" charset="0"/>
              </a:rPr>
              <a:pPr>
                <a:defRPr/>
              </a:pPr>
              <a:t>5</a:t>
            </a:fld>
            <a:endParaRPr lang="ro-RO">
              <a:latin typeface="Arial" pitchFamily="34" charset="0"/>
              <a:cs typeface="Arial" pitchFamily="34" charset="0"/>
            </a:endParaRPr>
          </a:p>
        </p:txBody>
      </p:sp>
      <p:sp>
        <p:nvSpPr>
          <p:cNvPr id="23" name="RbNavigator"/>
          <p:cNvSpPr txBox="1"/>
          <p:nvPr>
            <p:custDataLst>
              <p:tags r:id="rId2"/>
            </p:custDataLst>
          </p:nvPr>
        </p:nvSpPr>
        <p:spPr>
          <a:xfrm>
            <a:off x="7596336" y="260648"/>
            <a:ext cx="1080120" cy="274320"/>
          </a:xfrm>
          <a:prstGeom prst="rect">
            <a:avLst/>
          </a:prstGeom>
          <a:solidFill>
            <a:schemeClr val="tx2"/>
          </a:solidFill>
        </p:spPr>
        <p:txBody>
          <a:bodyPr vert="horz" wrap="none" lIns="0" tIns="0" rIns="0" bIns="0" rtlCol="0" anchor="ctr">
            <a:noAutofit/>
          </a:bodyPr>
          <a:lstStyle/>
          <a:p>
            <a:pPr algn="ctr"/>
            <a:r>
              <a:rPr kumimoji="1" lang="ro-RO" sz="1300" b="1" dirty="0" smtClean="0">
                <a:solidFill>
                  <a:schemeClr val="bg1"/>
                </a:solidFill>
                <a:latin typeface="Arial" pitchFamily="34" charset="0"/>
                <a:cs typeface="Arial" pitchFamily="34" charset="0"/>
                <a:hlinkClick r:id="rId4" action="ppaction://hlinksldjump"/>
              </a:rPr>
              <a:t>Prima pagină</a:t>
            </a:r>
            <a:endParaRPr kumimoji="1" lang="en-US" sz="1300" b="1" dirty="0">
              <a:solidFill>
                <a:schemeClr val="bg1"/>
              </a:solidFill>
              <a:latin typeface="Arial" pitchFamily="34" charset="0"/>
              <a:cs typeface="Arial" pitchFamily="34" charset="0"/>
            </a:endParaRPr>
          </a:p>
        </p:txBody>
      </p:sp>
      <p:sp>
        <p:nvSpPr>
          <p:cNvPr id="24" name="Slide Number Placeholder 3"/>
          <p:cNvSpPr txBox="1">
            <a:spLocks/>
          </p:cNvSpPr>
          <p:nvPr/>
        </p:nvSpPr>
        <p:spPr>
          <a:xfrm>
            <a:off x="7924800" y="6275918"/>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ro-RO" sz="1200" b="0" i="0" u="none" strike="noStrike" kern="1200" cap="none" spc="0" normalizeH="0" baseline="0" noProof="0" dirty="0">
              <a:ln>
                <a:noFill/>
              </a:ln>
              <a:solidFill>
                <a:schemeClr val="tx2">
                  <a:shade val="90000"/>
                </a:schemeClr>
              </a:solidFill>
              <a:effectLst/>
              <a:uLnTx/>
              <a:uFillTx/>
              <a:latin typeface="Arial" pitchFamily="34" charset="0"/>
              <a:ea typeface="+mn-ea"/>
              <a:cs typeface="Arial" pitchFamily="34" charset="0"/>
            </a:endParaRPr>
          </a:p>
        </p:txBody>
      </p:sp>
      <p:sp>
        <p:nvSpPr>
          <p:cNvPr id="34" name="Rectangle 120"/>
          <p:cNvSpPr>
            <a:spLocks/>
          </p:cNvSpPr>
          <p:nvPr/>
        </p:nvSpPr>
        <p:spPr>
          <a:xfrm>
            <a:off x="733425" y="1628800"/>
            <a:ext cx="7943031" cy="440325"/>
          </a:xfrm>
          <a:prstGeom prst="rect">
            <a:avLst/>
          </a:prstGeom>
          <a:solidFill>
            <a:schemeClr val="accent3"/>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just">
              <a:buNone/>
            </a:pPr>
            <a:r>
              <a:rPr lang="ro-RO" sz="1600" b="1" dirty="0" smtClean="0">
                <a:solidFill>
                  <a:schemeClr val="accent1">
                    <a:lumMod val="75000"/>
                  </a:schemeClr>
                </a:solidFill>
                <a:latin typeface="Arial" pitchFamily="34" charset="0"/>
                <a:cs typeface="Arial" pitchFamily="34" charset="0"/>
              </a:rPr>
              <a:t>Noutăți</a:t>
            </a:r>
          </a:p>
        </p:txBody>
      </p:sp>
      <p:sp>
        <p:nvSpPr>
          <p:cNvPr id="9" name="CasetăText 34"/>
          <p:cNvSpPr txBox="1">
            <a:spLocks noChangeArrowheads="1"/>
          </p:cNvSpPr>
          <p:nvPr/>
        </p:nvSpPr>
        <p:spPr bwMode="auto">
          <a:xfrm>
            <a:off x="785813" y="2060848"/>
            <a:ext cx="7888287" cy="5216813"/>
          </a:xfrm>
          <a:prstGeom prst="rect">
            <a:avLst/>
          </a:prstGeom>
          <a:noFill/>
          <a:ln w="9525">
            <a:noFill/>
            <a:miter lim="800000"/>
            <a:headEnd/>
            <a:tailEnd/>
          </a:ln>
        </p:spPr>
        <p:txBody>
          <a:bodyPr wrap="square">
            <a:spAutoFit/>
          </a:bodyPr>
          <a:lstStyle/>
          <a:p>
            <a:pPr algn="just">
              <a:spcAft>
                <a:spcPts val="300"/>
              </a:spcAft>
              <a:buFont typeface="Arial" charset="0"/>
              <a:buChar char="•"/>
            </a:pPr>
            <a:r>
              <a:rPr lang="ro-RO" sz="1400" b="1" dirty="0"/>
              <a:t> </a:t>
            </a:r>
            <a:r>
              <a:rPr lang="ro-RO" sz="1400" b="1" dirty="0" smtClean="0"/>
              <a:t>Modificări pentru reducerea perioadei de timp necesare admiterii la tranzacționare</a:t>
            </a:r>
            <a:r>
              <a:rPr lang="ro-RO" sz="1400" dirty="0" smtClean="0"/>
              <a:t>;</a:t>
            </a:r>
            <a:endParaRPr lang="en-US" sz="1400" dirty="0" smtClean="0"/>
          </a:p>
          <a:p>
            <a:pPr algn="just">
              <a:spcAft>
                <a:spcPts val="300"/>
              </a:spcAft>
              <a:buFont typeface="Arial" charset="0"/>
              <a:buChar char="•"/>
            </a:pPr>
            <a:r>
              <a:rPr lang="ro-RO" sz="1400" b="1" dirty="0" smtClean="0"/>
              <a:t> Îmbunătățirea unor prevederi referitoare la ofertele publice de vânzare </a:t>
            </a:r>
            <a:r>
              <a:rPr lang="ro-RO" sz="1400" dirty="0" smtClean="0"/>
              <a:t>prin alinierea prevederilor la Directiva privind prospectul</a:t>
            </a:r>
            <a:r>
              <a:rPr lang="ro-RO" sz="1400" b="1" dirty="0" smtClean="0"/>
              <a:t>, </a:t>
            </a:r>
            <a:r>
              <a:rPr lang="ro-RO" sz="1400" dirty="0" smtClean="0"/>
              <a:t>eliminarea cerințelor privind anunțul unei oferte publice și clarificarea regimului anunțurilor publicitare;</a:t>
            </a:r>
          </a:p>
          <a:p>
            <a:pPr algn="just">
              <a:spcAft>
                <a:spcPts val="300"/>
              </a:spcAft>
              <a:buFont typeface="Arial" charset="0"/>
              <a:buChar char="•"/>
            </a:pPr>
            <a:r>
              <a:rPr lang="ro-RO" sz="1400" b="1" dirty="0" smtClean="0"/>
              <a:t> Clarificarea regimului împuternicirilor </a:t>
            </a:r>
            <a:r>
              <a:rPr lang="ro-RO" sz="1400" dirty="0" smtClean="0"/>
              <a:t>prin introducerea posibilității ca reprezentarea acționarilor în adunarea generală a acționarilor să se poată face și prin </a:t>
            </a:r>
            <a:r>
              <a:rPr lang="ro-RO" sz="1400" b="1" dirty="0" smtClean="0"/>
              <a:t>împuternicire generală</a:t>
            </a:r>
            <a:r>
              <a:rPr lang="ro-RO" sz="1400" dirty="0" smtClean="0"/>
              <a:t>, în cazul în care împuternicirea este acordată de către acționar, în calitate de client, unui intermediar sau unui avocat și cu condiția ca respectivul acționar să nu se afle în anumite situații precizate expres în cadrul proiectului de lege;</a:t>
            </a:r>
            <a:endParaRPr lang="ro-RO" sz="1400" b="1" dirty="0" smtClean="0"/>
          </a:p>
          <a:p>
            <a:pPr algn="just">
              <a:spcAft>
                <a:spcPts val="300"/>
              </a:spcAft>
              <a:buFont typeface="Arial" charset="0"/>
              <a:buChar char="•"/>
            </a:pPr>
            <a:r>
              <a:rPr lang="ro-RO" sz="1400" b="1" dirty="0" smtClean="0"/>
              <a:t> Simplificarea procedurilor privind depunerea documentelor </a:t>
            </a:r>
            <a:r>
              <a:rPr lang="ro-RO" sz="1400" dirty="0" smtClean="0"/>
              <a:t>în vederea participării acționarilor la adunările generale;</a:t>
            </a:r>
            <a:endParaRPr lang="ro-RO" sz="1400" b="1" dirty="0" smtClean="0"/>
          </a:p>
          <a:p>
            <a:pPr algn="just">
              <a:spcAft>
                <a:spcPts val="300"/>
              </a:spcAft>
              <a:buFont typeface="Arial" charset="0"/>
              <a:buChar char="•"/>
            </a:pPr>
            <a:r>
              <a:rPr lang="ro-RO" sz="1400" b="1" dirty="0" smtClean="0"/>
              <a:t> Modificarea și simplificarea procedurii privind votul prin corespondență</a:t>
            </a:r>
            <a:r>
              <a:rPr lang="ro-RO" sz="1400" dirty="0" smtClean="0"/>
              <a:t>;</a:t>
            </a:r>
            <a:endParaRPr lang="ro-RO" sz="1400" b="1" dirty="0" smtClean="0"/>
          </a:p>
          <a:p>
            <a:pPr algn="just">
              <a:spcAft>
                <a:spcPts val="300"/>
              </a:spcAft>
              <a:buFont typeface="Arial" charset="0"/>
              <a:buChar char="•"/>
            </a:pPr>
            <a:r>
              <a:rPr lang="ro-RO" sz="1400" b="1" dirty="0" smtClean="0"/>
              <a:t> Reducerea termenului de plată a dividendelor</a:t>
            </a:r>
            <a:r>
              <a:rPr lang="ro-RO" sz="1400" dirty="0" smtClean="0"/>
              <a:t>;</a:t>
            </a:r>
          </a:p>
          <a:p>
            <a:pPr algn="just">
              <a:spcAft>
                <a:spcPts val="300"/>
              </a:spcAft>
              <a:buFont typeface="Arial" charset="0"/>
              <a:buChar char="•"/>
            </a:pPr>
            <a:r>
              <a:rPr lang="ro-RO" sz="1400" dirty="0" smtClean="0"/>
              <a:t> </a:t>
            </a:r>
            <a:r>
              <a:rPr lang="ro-RO" sz="1400" b="1" dirty="0" smtClean="0"/>
              <a:t>Plata dividendelor acordate  de emitenţi prin intermediul Depozitarului Central </a:t>
            </a:r>
            <a:r>
              <a:rPr lang="ro-RO" sz="1400" dirty="0" smtClean="0"/>
              <a:t>şi al participanţilor la sistemul de compensare-decontare şi registru;</a:t>
            </a:r>
            <a:endParaRPr lang="en-US" sz="1400" dirty="0" smtClean="0"/>
          </a:p>
          <a:p>
            <a:pPr algn="just">
              <a:spcAft>
                <a:spcPts val="300"/>
              </a:spcAft>
              <a:buFont typeface="Arial" charset="0"/>
              <a:buChar char="•"/>
            </a:pPr>
            <a:r>
              <a:rPr lang="ro-RO" sz="1400" b="1" dirty="0" smtClean="0"/>
              <a:t> Introducerea obligației de a depune copii ale documentelor de identitate ale acționarilor la depozitarului central</a:t>
            </a:r>
            <a:r>
              <a:rPr lang="ro-RO" sz="1400" dirty="0" smtClean="0"/>
              <a:t>; </a:t>
            </a:r>
          </a:p>
          <a:p>
            <a:pPr algn="just">
              <a:spcAft>
                <a:spcPts val="300"/>
              </a:spcAft>
              <a:buFont typeface="Arial" charset="0"/>
              <a:buChar char="•"/>
            </a:pPr>
            <a:r>
              <a:rPr lang="ro-RO" sz="1400" b="1" dirty="0" smtClean="0"/>
              <a:t> Relaxarea cerințelor de cvorum și adoptare a hotărârilor </a:t>
            </a:r>
            <a:r>
              <a:rPr lang="ro-RO" sz="1400" dirty="0" smtClean="0"/>
              <a:t>în cazul adunărilor generale extraordinare ale acționarilor care hotărăsc </a:t>
            </a:r>
            <a:r>
              <a:rPr lang="ro-RO" sz="1400" b="1" dirty="0" smtClean="0"/>
              <a:t>ridicarea dreptului de preferință în cazul majorărilor de capital social</a:t>
            </a:r>
            <a:r>
              <a:rPr lang="ro-RO" sz="1400" dirty="0" smtClean="0"/>
              <a:t> prin aport în numerar sau prin aport în natură;</a:t>
            </a:r>
          </a:p>
          <a:p>
            <a:pPr algn="just">
              <a:spcAft>
                <a:spcPts val="300"/>
              </a:spcAft>
              <a:buFont typeface="Arial" charset="0"/>
              <a:buChar char="•"/>
            </a:pPr>
            <a:endParaRPr lang="ro-RO" sz="1400" dirty="0" smtClean="0"/>
          </a:p>
          <a:p>
            <a:endParaRPr lang="ro-RO" sz="1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128"/>
          <p:cNvSpPr>
            <a:spLocks/>
          </p:cNvSpPr>
          <p:nvPr/>
        </p:nvSpPr>
        <p:spPr>
          <a:xfrm>
            <a:off x="683568" y="5085185"/>
            <a:ext cx="7848872" cy="1584175"/>
          </a:xfrm>
          <a:prstGeom prst="rect">
            <a:avLst/>
          </a:prstGeom>
          <a:gradFill flip="none" rotWithShape="1">
            <a:gsLst>
              <a:gs pos="0">
                <a:schemeClr val="accent2">
                  <a:alpha val="84000"/>
                </a:schemeClr>
              </a:gs>
              <a:gs pos="50000">
                <a:schemeClr val="bg1"/>
              </a:gs>
              <a:gs pos="100000">
                <a:schemeClr val="bg1"/>
              </a:gs>
            </a:gsLst>
            <a:lin ang="13500000" scaled="1"/>
            <a:tileRect/>
          </a:gra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anchor="ctr"/>
          <a:lstStyle/>
          <a:p>
            <a:pPr algn="ctr">
              <a:lnSpc>
                <a:spcPct val="90000"/>
              </a:lnSpc>
              <a:spcBef>
                <a:spcPts val="300"/>
              </a:spcBef>
              <a:defRPr/>
            </a:pPr>
            <a:endParaRPr lang="ro-RO" sz="1500" dirty="0">
              <a:solidFill>
                <a:schemeClr val="tx1"/>
              </a:solidFill>
              <a:latin typeface="Arial" pitchFamily="34" charset="0"/>
              <a:cs typeface="Arial" pitchFamily="34" charset="0"/>
            </a:endParaRPr>
          </a:p>
        </p:txBody>
      </p:sp>
      <p:sp>
        <p:nvSpPr>
          <p:cNvPr id="10" name="Titlu 1"/>
          <p:cNvSpPr>
            <a:spLocks noGrp="1"/>
          </p:cNvSpPr>
          <p:nvPr>
            <p:ph type="title"/>
            <p:custDataLst>
              <p:tags r:id="rId1"/>
            </p:custDataLst>
          </p:nvPr>
        </p:nvSpPr>
        <p:spPr>
          <a:xfrm>
            <a:off x="736600" y="1196752"/>
            <a:ext cx="7667904" cy="504056"/>
          </a:xfrm>
          <a:noFill/>
          <a:effectLst/>
        </p:spPr>
        <p:txBody>
          <a:bodyPr>
            <a:noAutofit/>
          </a:bodyPr>
          <a:lstStyle/>
          <a:p>
            <a:pPr marL="189914" indent="-189914" fontAlgn="auto">
              <a:spcBef>
                <a:spcPct val="20000"/>
              </a:spcBef>
              <a:spcAft>
                <a:spcPts val="600"/>
              </a:spcAft>
              <a:defRPr/>
            </a:pPr>
            <a:r>
              <a:rPr lang="ro-RO" sz="2000" b="1" dirty="0" smtClean="0">
                <a:solidFill>
                  <a:schemeClr val="accent1">
                    <a:lumMod val="75000"/>
                  </a:schemeClr>
                </a:solidFill>
                <a:latin typeface="Arial" pitchFamily="34" charset="0"/>
                <a:cs typeface="Arial" pitchFamily="34" charset="0"/>
              </a:rPr>
              <a:t>	Alte modificări aduse Legii pieței </a:t>
            </a:r>
            <a:r>
              <a:rPr lang="ro-RO" sz="2000" b="1" dirty="0">
                <a:solidFill>
                  <a:schemeClr val="accent1">
                    <a:lumMod val="75000"/>
                  </a:schemeClr>
                </a:solidFill>
                <a:latin typeface="Arial" pitchFamily="34" charset="0"/>
                <a:cs typeface="Arial" pitchFamily="34" charset="0"/>
              </a:rPr>
              <a:t>de </a:t>
            </a:r>
            <a:r>
              <a:rPr lang="ro-RO" sz="2000" b="1" dirty="0" smtClean="0">
                <a:solidFill>
                  <a:schemeClr val="accent1">
                    <a:lumMod val="75000"/>
                  </a:schemeClr>
                </a:solidFill>
                <a:latin typeface="Arial" pitchFamily="34" charset="0"/>
                <a:cs typeface="Arial" pitchFamily="34" charset="0"/>
              </a:rPr>
              <a:t>capital prin </a:t>
            </a:r>
            <a:r>
              <a:rPr lang="ro-RO" sz="2000" b="1" dirty="0">
                <a:solidFill>
                  <a:schemeClr val="accent1">
                    <a:lumMod val="75000"/>
                  </a:schemeClr>
                </a:solidFill>
                <a:latin typeface="Arial" pitchFamily="34" charset="0"/>
                <a:cs typeface="Arial" pitchFamily="34" charset="0"/>
              </a:rPr>
              <a:t>OUG nr. </a:t>
            </a:r>
            <a:r>
              <a:rPr lang="ro-RO" sz="2000" b="1" dirty="0" smtClean="0">
                <a:solidFill>
                  <a:schemeClr val="accent1">
                    <a:lumMod val="75000"/>
                  </a:schemeClr>
                </a:solidFill>
                <a:latin typeface="Arial" pitchFamily="34" charset="0"/>
                <a:cs typeface="Arial" pitchFamily="34" charset="0"/>
              </a:rPr>
              <a:t>90/2014</a:t>
            </a:r>
            <a:endParaRPr lang="en-US" sz="2000" b="1" dirty="0" smtClean="0">
              <a:solidFill>
                <a:schemeClr val="accent1">
                  <a:lumMod val="75000"/>
                </a:schemeClr>
              </a:solidFill>
              <a:latin typeface="Arial" pitchFamily="34" charset="0"/>
              <a:cs typeface="Arial" pitchFamily="34" charset="0"/>
            </a:endParaRPr>
          </a:p>
        </p:txBody>
      </p:sp>
      <p:sp>
        <p:nvSpPr>
          <p:cNvPr id="4" name="Substituent număr diapozitiv 3"/>
          <p:cNvSpPr>
            <a:spLocks noGrp="1"/>
          </p:cNvSpPr>
          <p:nvPr>
            <p:ph type="sldNum" sz="quarter" idx="12"/>
          </p:nvPr>
        </p:nvSpPr>
        <p:spPr/>
        <p:txBody>
          <a:bodyPr/>
          <a:lstStyle/>
          <a:p>
            <a:pPr>
              <a:defRPr/>
            </a:pPr>
            <a:fld id="{34E6ACB5-F789-4E56-9726-B664AA5C56F7}" type="slidenum">
              <a:rPr lang="ro-RO" smtClean="0"/>
              <a:pPr>
                <a:defRPr/>
              </a:pPr>
              <a:t>6</a:t>
            </a:fld>
            <a:endParaRPr lang="ro-RO"/>
          </a:p>
        </p:txBody>
      </p:sp>
      <p:sp>
        <p:nvSpPr>
          <p:cNvPr id="15" name="Split 142635210657302123810"/>
          <p:cNvSpPr txBox="1">
            <a:spLocks/>
          </p:cNvSpPr>
          <p:nvPr/>
        </p:nvSpPr>
        <p:spPr>
          <a:xfrm>
            <a:off x="2123727" y="4206567"/>
            <a:ext cx="2818656" cy="307777"/>
          </a:xfrm>
          <a:prstGeom prst="rect">
            <a:avLst/>
          </a:prstGeom>
          <a:noFill/>
        </p:spPr>
        <p:txBody>
          <a:bodyPr vert="horz" rtlCol="0">
            <a:spAutoFit/>
          </a:bodyPr>
          <a:lstStyle/>
          <a:p>
            <a:pPr>
              <a:buSzPct val="95000"/>
            </a:pPr>
            <a:endParaRPr lang="ro-RO" sz="1400" dirty="0" smtClean="0">
              <a:solidFill>
                <a:prstClr val="black"/>
              </a:solidFill>
              <a:latin typeface="Arial" pitchFamily="34" charset="0"/>
              <a:ea typeface="Arial Unicode MS" pitchFamily="34" charset="-128"/>
              <a:cs typeface="Arial" pitchFamily="34" charset="0"/>
            </a:endParaRPr>
          </a:p>
        </p:txBody>
      </p:sp>
      <p:sp>
        <p:nvSpPr>
          <p:cNvPr id="17" name="RbNavigator"/>
          <p:cNvSpPr txBox="1"/>
          <p:nvPr>
            <p:custDataLst>
              <p:tags r:id="rId2"/>
            </p:custDataLst>
          </p:nvPr>
        </p:nvSpPr>
        <p:spPr>
          <a:xfrm>
            <a:off x="7596336" y="260648"/>
            <a:ext cx="1080120" cy="274320"/>
          </a:xfrm>
          <a:prstGeom prst="rect">
            <a:avLst/>
          </a:prstGeom>
          <a:solidFill>
            <a:schemeClr val="tx2"/>
          </a:solidFill>
        </p:spPr>
        <p:txBody>
          <a:bodyPr vert="horz" wrap="none" lIns="0" tIns="0" rIns="0" bIns="0" rtlCol="0" anchor="ctr">
            <a:noAutofit/>
          </a:bodyPr>
          <a:lstStyle/>
          <a:p>
            <a:pPr algn="ctr"/>
            <a:r>
              <a:rPr kumimoji="1" lang="ro-RO" sz="1300" b="1" dirty="0" smtClean="0">
                <a:solidFill>
                  <a:schemeClr val="bg1"/>
                </a:solidFill>
                <a:latin typeface="Arial" pitchFamily="34" charset="0"/>
                <a:cs typeface="Arial" pitchFamily="34" charset="0"/>
                <a:hlinkClick r:id="rId4" action="ppaction://hlinksldjump"/>
              </a:rPr>
              <a:t>Prima pagină</a:t>
            </a:r>
            <a:endParaRPr kumimoji="1" lang="en-US" sz="1300" b="1" dirty="0">
              <a:solidFill>
                <a:schemeClr val="bg1"/>
              </a:solidFill>
              <a:latin typeface="Arial" pitchFamily="34" charset="0"/>
              <a:cs typeface="Arial" pitchFamily="34" charset="0"/>
            </a:endParaRPr>
          </a:p>
        </p:txBody>
      </p:sp>
      <p:sp>
        <p:nvSpPr>
          <p:cNvPr id="18" name="CasetăText 34"/>
          <p:cNvSpPr txBox="1">
            <a:spLocks noChangeArrowheads="1"/>
          </p:cNvSpPr>
          <p:nvPr/>
        </p:nvSpPr>
        <p:spPr bwMode="auto">
          <a:xfrm>
            <a:off x="755576" y="2460808"/>
            <a:ext cx="7888287" cy="2408352"/>
          </a:xfrm>
          <a:prstGeom prst="rect">
            <a:avLst/>
          </a:prstGeom>
          <a:noFill/>
          <a:ln w="9525">
            <a:noFill/>
            <a:miter lim="800000"/>
            <a:headEnd/>
            <a:tailEnd/>
          </a:ln>
        </p:spPr>
        <p:txBody>
          <a:bodyPr wrap="square">
            <a:spAutoFit/>
          </a:bodyPr>
          <a:lstStyle/>
          <a:p>
            <a:pPr algn="just">
              <a:spcAft>
                <a:spcPts val="300"/>
              </a:spcAft>
              <a:buFont typeface="Arial" charset="0"/>
              <a:buChar char="•"/>
            </a:pPr>
            <a:r>
              <a:rPr lang="ro-RO" sz="1400" b="1" dirty="0" smtClean="0"/>
              <a:t> Majorarea la 20% a limitei de deținere </a:t>
            </a:r>
            <a:r>
              <a:rPr lang="ro-RO" sz="1400" dirty="0" smtClean="0"/>
              <a:t>la operatorii de piață;</a:t>
            </a:r>
          </a:p>
          <a:p>
            <a:pPr algn="just">
              <a:spcAft>
                <a:spcPts val="300"/>
              </a:spcAft>
              <a:buFont typeface="Arial" charset="0"/>
              <a:buChar char="•"/>
            </a:pPr>
            <a:r>
              <a:rPr lang="ro-RO" sz="1400" dirty="0" smtClean="0"/>
              <a:t> </a:t>
            </a:r>
            <a:r>
              <a:rPr lang="ro-RO" sz="1400" b="1" dirty="0" smtClean="0"/>
              <a:t>Alinierea condițiilor </a:t>
            </a:r>
            <a:r>
              <a:rPr lang="en-US" sz="1400" b="1" dirty="0" smtClean="0"/>
              <a:t>de </a:t>
            </a:r>
            <a:r>
              <a:rPr lang="ro-RO" sz="1400" b="1" dirty="0" smtClean="0"/>
              <a:t>cvorum și de majoritate de vot în cadrul adunărilor generale ale operatorilor de piață </a:t>
            </a:r>
            <a:r>
              <a:rPr lang="ro-RO" sz="1400" dirty="0" smtClean="0"/>
              <a:t>la prevederile Legii nr. 31/1990 privind societățile;</a:t>
            </a:r>
            <a:endParaRPr lang="ro-RO" sz="1400" b="1" dirty="0" smtClean="0"/>
          </a:p>
          <a:p>
            <a:pPr algn="just">
              <a:spcAft>
                <a:spcPts val="300"/>
              </a:spcAft>
              <a:buFont typeface="Arial" charset="0"/>
              <a:buChar char="•"/>
            </a:pPr>
            <a:r>
              <a:rPr lang="ro-RO" sz="1400" b="1" dirty="0" smtClean="0"/>
              <a:t> Alinierea prevederilor privind cerințele de capital la </a:t>
            </a:r>
            <a:r>
              <a:rPr lang="ro-RO" sz="1400" b="1" dirty="0" err="1" smtClean="0"/>
              <a:t>S.S.I.F-uri</a:t>
            </a:r>
            <a:r>
              <a:rPr lang="ro-RO" sz="1400" b="1" dirty="0" smtClean="0"/>
              <a:t> </a:t>
            </a:r>
            <a:r>
              <a:rPr lang="ro-RO" sz="1400" dirty="0" err="1" smtClean="0"/>
              <a:t>la</a:t>
            </a:r>
            <a:r>
              <a:rPr lang="ro-RO" sz="1400" dirty="0" smtClean="0"/>
              <a:t> prevederile Directivei 2013/36/UE cu </a:t>
            </a:r>
            <a:r>
              <a:rPr lang="vi-VN" sz="1400" dirty="0" smtClean="0"/>
              <a:t>privire la </a:t>
            </a:r>
            <a:r>
              <a:rPr lang="ro-RO" sz="1400" dirty="0" smtClean="0"/>
              <a:t>a</a:t>
            </a:r>
            <a:r>
              <a:rPr lang="vi-VN" sz="1400" dirty="0" smtClean="0"/>
              <a:t>ccesul la activitatea instituţiilor de credit şi supravegherea prudenţială a instituţiilor de credit şi a firmelor de investiţii</a:t>
            </a:r>
            <a:r>
              <a:rPr lang="ro-RO" sz="1400" dirty="0" smtClean="0"/>
              <a:t>, fără a institui cerințe de capital suplimentare față de cele existente în prezent.</a:t>
            </a:r>
            <a:endParaRPr lang="ro-RO" sz="1400" b="1" dirty="0" smtClean="0"/>
          </a:p>
          <a:p>
            <a:pPr algn="just">
              <a:spcAft>
                <a:spcPts val="300"/>
              </a:spcAft>
              <a:buFont typeface="Arial" charset="0"/>
              <a:buChar char="•"/>
            </a:pPr>
            <a:endParaRPr lang="en-US" sz="1400" dirty="0" smtClean="0"/>
          </a:p>
          <a:p>
            <a:pPr algn="just">
              <a:spcAft>
                <a:spcPts val="300"/>
              </a:spcAft>
              <a:buFont typeface="Arial" charset="0"/>
              <a:buChar char="•"/>
            </a:pPr>
            <a:endParaRPr lang="en-US" sz="1400" dirty="0"/>
          </a:p>
          <a:p>
            <a:endParaRPr lang="ro-RO" sz="1200" dirty="0"/>
          </a:p>
        </p:txBody>
      </p:sp>
      <p:sp>
        <p:nvSpPr>
          <p:cNvPr id="19" name="Rectangle 129"/>
          <p:cNvSpPr>
            <a:spLocks/>
          </p:cNvSpPr>
          <p:nvPr/>
        </p:nvSpPr>
        <p:spPr>
          <a:xfrm>
            <a:off x="683568" y="4293096"/>
            <a:ext cx="7818635" cy="403225"/>
          </a:xfrm>
          <a:prstGeom prst="rect">
            <a:avLst/>
          </a:prstGeom>
          <a:solidFill>
            <a:schemeClr val="tx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anchor="ctr"/>
          <a:lstStyle/>
          <a:p>
            <a:pPr>
              <a:lnSpc>
                <a:spcPct val="90000"/>
              </a:lnSpc>
              <a:buClr>
                <a:schemeClr val="tx1"/>
              </a:buClr>
              <a:buSzPct val="100000"/>
            </a:pPr>
            <a:r>
              <a:rPr lang="ro-RO" sz="1600" b="1">
                <a:solidFill>
                  <a:schemeClr val="bg1"/>
                </a:solidFill>
                <a:latin typeface="Arial" charset="0"/>
                <a:cs typeface="Arial" charset="0"/>
              </a:rPr>
              <a:t>Următorii pași</a:t>
            </a:r>
            <a:endParaRPr lang="en-US" sz="1500">
              <a:solidFill>
                <a:schemeClr val="bg1"/>
              </a:solidFill>
              <a:latin typeface="Arial" charset="0"/>
              <a:cs typeface="Arial" charset="0"/>
            </a:endParaRPr>
          </a:p>
        </p:txBody>
      </p:sp>
      <p:sp>
        <p:nvSpPr>
          <p:cNvPr id="21" name="Split 141635210657302123810"/>
          <p:cNvSpPr txBox="1">
            <a:spLocks/>
          </p:cNvSpPr>
          <p:nvPr/>
        </p:nvSpPr>
        <p:spPr bwMode="auto">
          <a:xfrm>
            <a:off x="1547664" y="4922004"/>
            <a:ext cx="6022975" cy="523220"/>
          </a:xfrm>
          <a:prstGeom prst="rect">
            <a:avLst/>
          </a:prstGeom>
          <a:noFill/>
          <a:ln w="9525">
            <a:noFill/>
            <a:miter lim="800000"/>
            <a:headEnd/>
            <a:tailEnd/>
          </a:ln>
        </p:spPr>
        <p:txBody>
          <a:bodyPr>
            <a:spAutoFit/>
          </a:bodyPr>
          <a:lstStyle/>
          <a:p>
            <a:pPr algn="just"/>
            <a:r>
              <a:rPr lang="ro-RO" sz="1400" b="1" dirty="0" smtClean="0"/>
              <a:t>Modificarea legislației secunda</a:t>
            </a:r>
            <a:r>
              <a:rPr lang="en-US" sz="1400" b="1" dirty="0" smtClean="0"/>
              <a:t>re</a:t>
            </a:r>
            <a:r>
              <a:rPr lang="ro-RO" sz="1400" b="1" dirty="0" smtClean="0"/>
              <a:t> </a:t>
            </a:r>
            <a:r>
              <a:rPr lang="ro-RO" sz="1400" b="1" dirty="0"/>
              <a:t>în vederea adaptării acesteia la modificările aduse legislației primare </a:t>
            </a:r>
            <a:endParaRPr lang="vi-VN" sz="1400" dirty="0"/>
          </a:p>
        </p:txBody>
      </p:sp>
      <p:sp>
        <p:nvSpPr>
          <p:cNvPr id="24" name="Rectangle 120"/>
          <p:cNvSpPr>
            <a:spLocks/>
          </p:cNvSpPr>
          <p:nvPr/>
        </p:nvSpPr>
        <p:spPr>
          <a:xfrm>
            <a:off x="733425" y="1916832"/>
            <a:ext cx="7871023" cy="440325"/>
          </a:xfrm>
          <a:prstGeom prst="rect">
            <a:avLst/>
          </a:prstGeom>
          <a:solidFill>
            <a:schemeClr val="accent3"/>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just">
              <a:buNone/>
            </a:pPr>
            <a:r>
              <a:rPr lang="ro-RO" sz="1600" b="1" dirty="0" smtClean="0">
                <a:solidFill>
                  <a:schemeClr val="accent1">
                    <a:lumMod val="75000"/>
                  </a:schemeClr>
                </a:solidFill>
                <a:latin typeface="Arial" pitchFamily="34" charset="0"/>
                <a:cs typeface="Arial" pitchFamily="34" charset="0"/>
              </a:rPr>
              <a:t>Noutăți</a:t>
            </a:r>
          </a:p>
        </p:txBody>
      </p:sp>
      <p:sp>
        <p:nvSpPr>
          <p:cNvPr id="23" name="Split 141635210657302123810"/>
          <p:cNvSpPr txBox="1">
            <a:spLocks/>
          </p:cNvSpPr>
          <p:nvPr/>
        </p:nvSpPr>
        <p:spPr bwMode="auto">
          <a:xfrm>
            <a:off x="1547664" y="5497487"/>
            <a:ext cx="6022975" cy="307777"/>
          </a:xfrm>
          <a:prstGeom prst="rect">
            <a:avLst/>
          </a:prstGeom>
          <a:noFill/>
          <a:ln w="9525">
            <a:noFill/>
            <a:miter lim="800000"/>
            <a:headEnd/>
            <a:tailEnd/>
          </a:ln>
        </p:spPr>
        <p:txBody>
          <a:bodyPr>
            <a:spAutoFit/>
          </a:bodyPr>
          <a:lstStyle/>
          <a:p>
            <a:pPr algn="just"/>
            <a:r>
              <a:rPr lang="ro-RO" sz="1400" b="1" dirty="0" smtClean="0"/>
              <a:t>Modificarea codurilor operatorilor de piață și a depozitarilor centrali</a:t>
            </a:r>
            <a:endParaRPr lang="ro-RO" sz="1400" b="1" dirty="0"/>
          </a:p>
        </p:txBody>
      </p:sp>
      <p:grpSp>
        <p:nvGrpSpPr>
          <p:cNvPr id="28" name="Grupare 27"/>
          <p:cNvGrpSpPr/>
          <p:nvPr/>
        </p:nvGrpSpPr>
        <p:grpSpPr>
          <a:xfrm>
            <a:off x="899592" y="4941168"/>
            <a:ext cx="431800" cy="1417687"/>
            <a:chOff x="899592" y="5085184"/>
            <a:chExt cx="431800" cy="1417687"/>
          </a:xfrm>
        </p:grpSpPr>
        <p:sp>
          <p:nvSpPr>
            <p:cNvPr id="20" name="RbNavigator"/>
            <p:cNvSpPr txBox="1"/>
            <p:nvPr/>
          </p:nvSpPr>
          <p:spPr>
            <a:xfrm>
              <a:off x="899592" y="5589240"/>
              <a:ext cx="431800" cy="409575"/>
            </a:xfrm>
            <a:prstGeom prst="rect">
              <a:avLst/>
            </a:prstGeom>
            <a:solidFill>
              <a:schemeClr val="accent3"/>
            </a:solidFill>
          </p:spPr>
          <p:txBody>
            <a:bodyPr wrap="none" lIns="0" tIns="0" rIns="0" bIns="0" anchor="ctr"/>
            <a:lstStyle/>
            <a:p>
              <a:pPr algn="ctr">
                <a:defRPr/>
              </a:pPr>
              <a:r>
                <a:rPr kumimoji="1" lang="en-US" sz="2200" b="1" dirty="0">
                  <a:solidFill>
                    <a:schemeClr val="bg1"/>
                  </a:solidFill>
                  <a:latin typeface="Arial" pitchFamily="34" charset="0"/>
                  <a:ea typeface="Arial Unicode MS"/>
                  <a:cs typeface="Arial" pitchFamily="34" charset="0"/>
                </a:rPr>
                <a:t>✓ </a:t>
              </a:r>
              <a:endParaRPr kumimoji="1" lang="en-US" sz="2200" b="1" dirty="0">
                <a:solidFill>
                  <a:schemeClr val="bg1"/>
                </a:solidFill>
                <a:latin typeface="Arial" pitchFamily="34" charset="0"/>
                <a:cs typeface="Arial" pitchFamily="34" charset="0"/>
              </a:endParaRPr>
            </a:p>
          </p:txBody>
        </p:sp>
        <p:sp>
          <p:nvSpPr>
            <p:cNvPr id="14" name="RbNavigator"/>
            <p:cNvSpPr txBox="1"/>
            <p:nvPr/>
          </p:nvSpPr>
          <p:spPr>
            <a:xfrm>
              <a:off x="899592" y="5085184"/>
              <a:ext cx="431800" cy="409575"/>
            </a:xfrm>
            <a:prstGeom prst="rect">
              <a:avLst/>
            </a:prstGeom>
            <a:solidFill>
              <a:schemeClr val="accent3"/>
            </a:solidFill>
          </p:spPr>
          <p:txBody>
            <a:bodyPr wrap="none" lIns="0" tIns="0" rIns="0" bIns="0" anchor="ctr"/>
            <a:lstStyle/>
            <a:p>
              <a:pPr algn="ctr">
                <a:defRPr/>
              </a:pPr>
              <a:r>
                <a:rPr kumimoji="1" lang="en-US" sz="2200" b="1" dirty="0">
                  <a:solidFill>
                    <a:schemeClr val="bg1"/>
                  </a:solidFill>
                  <a:latin typeface="Arial" pitchFamily="34" charset="0"/>
                  <a:ea typeface="Arial Unicode MS"/>
                  <a:cs typeface="Arial" pitchFamily="34" charset="0"/>
                </a:rPr>
                <a:t>✓ </a:t>
              </a:r>
              <a:endParaRPr kumimoji="1" lang="en-US" sz="2200" b="1" dirty="0">
                <a:solidFill>
                  <a:schemeClr val="bg1"/>
                </a:solidFill>
                <a:latin typeface="Arial" pitchFamily="34" charset="0"/>
                <a:cs typeface="Arial" pitchFamily="34" charset="0"/>
              </a:endParaRPr>
            </a:p>
          </p:txBody>
        </p:sp>
        <p:sp>
          <p:nvSpPr>
            <p:cNvPr id="26" name="RbNavigator"/>
            <p:cNvSpPr txBox="1"/>
            <p:nvPr/>
          </p:nvSpPr>
          <p:spPr>
            <a:xfrm>
              <a:off x="899592" y="6093296"/>
              <a:ext cx="431800" cy="409575"/>
            </a:xfrm>
            <a:prstGeom prst="rect">
              <a:avLst/>
            </a:prstGeom>
            <a:solidFill>
              <a:schemeClr val="accent3"/>
            </a:solidFill>
          </p:spPr>
          <p:txBody>
            <a:bodyPr wrap="none" lIns="0" tIns="0" rIns="0" bIns="0" anchor="ctr"/>
            <a:lstStyle/>
            <a:p>
              <a:pPr algn="ctr">
                <a:defRPr/>
              </a:pPr>
              <a:r>
                <a:rPr kumimoji="1" lang="en-US" sz="2200" b="1" dirty="0">
                  <a:solidFill>
                    <a:schemeClr val="bg1"/>
                  </a:solidFill>
                  <a:latin typeface="Arial" pitchFamily="34" charset="0"/>
                  <a:ea typeface="Arial Unicode MS"/>
                  <a:cs typeface="Arial" pitchFamily="34" charset="0"/>
                </a:rPr>
                <a:t>✓ </a:t>
              </a:r>
              <a:endParaRPr kumimoji="1" lang="en-US" sz="2200" b="1" dirty="0">
                <a:solidFill>
                  <a:schemeClr val="bg1"/>
                </a:solidFill>
                <a:latin typeface="Arial" pitchFamily="34" charset="0"/>
                <a:cs typeface="Arial" pitchFamily="34" charset="0"/>
              </a:endParaRPr>
            </a:p>
          </p:txBody>
        </p:sp>
      </p:grpSp>
      <p:sp>
        <p:nvSpPr>
          <p:cNvPr id="27" name="Split 141635210657302123810"/>
          <p:cNvSpPr txBox="1">
            <a:spLocks/>
          </p:cNvSpPr>
          <p:nvPr/>
        </p:nvSpPr>
        <p:spPr bwMode="auto">
          <a:xfrm>
            <a:off x="1547664" y="5949280"/>
            <a:ext cx="6022975" cy="307777"/>
          </a:xfrm>
          <a:prstGeom prst="rect">
            <a:avLst/>
          </a:prstGeom>
          <a:noFill/>
          <a:ln w="9525">
            <a:noFill/>
            <a:miter lim="800000"/>
            <a:headEnd/>
            <a:tailEnd/>
          </a:ln>
        </p:spPr>
        <p:txBody>
          <a:bodyPr>
            <a:spAutoFit/>
          </a:bodyPr>
          <a:lstStyle/>
          <a:p>
            <a:pPr algn="just"/>
            <a:r>
              <a:rPr lang="ro-RO" sz="1400" b="1" dirty="0" smtClean="0"/>
              <a:t>Modificarea actelor constitutive ale operatorilor de piață</a:t>
            </a:r>
          </a:p>
        </p:txBody>
      </p:sp>
      <p:pic>
        <p:nvPicPr>
          <p:cNvPr id="25" name="Picture 3"/>
          <p:cNvPicPr>
            <a:picLocks noChangeAspect="1" noChangeArrowheads="1"/>
          </p:cNvPicPr>
          <p:nvPr/>
        </p:nvPicPr>
        <p:blipFill>
          <a:blip r:embed="rId5" cstate="print"/>
          <a:srcRect l="11039" r="14046" b="6895"/>
          <a:stretch>
            <a:fillRect/>
          </a:stretch>
        </p:blipFill>
        <p:spPr bwMode="auto">
          <a:xfrm rot="2003659">
            <a:off x="7855857" y="4013124"/>
            <a:ext cx="1109155" cy="983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număr diapozitiv 3"/>
          <p:cNvSpPr>
            <a:spLocks noGrp="1"/>
          </p:cNvSpPr>
          <p:nvPr>
            <p:ph type="sldNum" sz="quarter" idx="12"/>
          </p:nvPr>
        </p:nvSpPr>
        <p:spPr/>
        <p:txBody>
          <a:bodyPr/>
          <a:lstStyle/>
          <a:p>
            <a:pPr>
              <a:defRPr/>
            </a:pPr>
            <a:fld id="{34E6ACB5-F789-4E56-9726-B664AA5C56F7}" type="slidenum">
              <a:rPr lang="ro-RO" smtClean="0"/>
              <a:pPr>
                <a:defRPr/>
              </a:pPr>
              <a:t>7</a:t>
            </a:fld>
            <a:endParaRPr lang="ro-RO"/>
          </a:p>
        </p:txBody>
      </p:sp>
      <p:sp>
        <p:nvSpPr>
          <p:cNvPr id="5" name="Titlu 1"/>
          <p:cNvSpPr>
            <a:spLocks noGrp="1"/>
          </p:cNvSpPr>
          <p:nvPr>
            <p:ph type="title"/>
            <p:custDataLst>
              <p:tags r:id="rId1"/>
            </p:custDataLst>
          </p:nvPr>
        </p:nvSpPr>
        <p:spPr>
          <a:xfrm>
            <a:off x="736600" y="1052736"/>
            <a:ext cx="7667904" cy="396000"/>
          </a:xfrm>
          <a:noFill/>
          <a:effectLst/>
        </p:spPr>
        <p:txBody>
          <a:bodyPr>
            <a:noAutofit/>
          </a:bodyPr>
          <a:lstStyle/>
          <a:p>
            <a:pPr lvl="0"/>
            <a:r>
              <a:rPr lang="ro-RO" sz="2000" b="1" dirty="0" smtClean="0">
                <a:solidFill>
                  <a:schemeClr val="accent1">
                    <a:lumMod val="75000"/>
                  </a:schemeClr>
                </a:solidFill>
                <a:latin typeface="Arial" pitchFamily="34" charset="0"/>
                <a:cs typeface="Arial" pitchFamily="34" charset="0"/>
              </a:rPr>
              <a:t>OUG nr. 32/2012 – Prezentare generală</a:t>
            </a:r>
            <a:endParaRPr lang="ro-RO" sz="2000" dirty="0">
              <a:solidFill>
                <a:schemeClr val="accent1">
                  <a:lumMod val="75000"/>
                </a:schemeClr>
              </a:solidFill>
              <a:latin typeface="Arial" pitchFamily="34" charset="0"/>
              <a:cs typeface="Arial" pitchFamily="34" charset="0"/>
            </a:endParaRPr>
          </a:p>
        </p:txBody>
      </p:sp>
      <p:sp>
        <p:nvSpPr>
          <p:cNvPr id="6" name="CasetăText 34"/>
          <p:cNvSpPr txBox="1">
            <a:spLocks noChangeArrowheads="1"/>
          </p:cNvSpPr>
          <p:nvPr/>
        </p:nvSpPr>
        <p:spPr bwMode="auto">
          <a:xfrm>
            <a:off x="755576" y="2460808"/>
            <a:ext cx="7888287" cy="4701287"/>
          </a:xfrm>
          <a:prstGeom prst="rect">
            <a:avLst/>
          </a:prstGeom>
          <a:noFill/>
          <a:ln w="9525">
            <a:noFill/>
            <a:miter lim="800000"/>
            <a:headEnd/>
            <a:tailEnd/>
          </a:ln>
        </p:spPr>
        <p:txBody>
          <a:bodyPr wrap="square">
            <a:spAutoFit/>
          </a:bodyPr>
          <a:lstStyle/>
          <a:p>
            <a:pPr algn="just">
              <a:lnSpc>
                <a:spcPct val="150000"/>
              </a:lnSpc>
              <a:spcAft>
                <a:spcPts val="300"/>
              </a:spcAft>
              <a:buFont typeface="Arial" charset="0"/>
              <a:buChar char="•"/>
            </a:pPr>
            <a:r>
              <a:rPr lang="ro-RO" sz="1400" b="1" dirty="0" smtClean="0"/>
              <a:t> Emisă în aplicarea Directivei UE nr. 65/2009</a:t>
            </a:r>
            <a:r>
              <a:rPr lang="ro-RO" sz="1400" dirty="0" smtClean="0"/>
              <a:t>;</a:t>
            </a:r>
          </a:p>
          <a:p>
            <a:pPr>
              <a:lnSpc>
                <a:spcPct val="150000"/>
              </a:lnSpc>
              <a:buFont typeface="Arial" pitchFamily="34" charset="0"/>
              <a:buChar char="•"/>
            </a:pPr>
            <a:r>
              <a:rPr lang="ro-RO" sz="1400" dirty="0" smtClean="0"/>
              <a:t> </a:t>
            </a:r>
            <a:r>
              <a:rPr lang="ro-RO" sz="1400" b="1" dirty="0" smtClean="0"/>
              <a:t>Introducerea paşaportului SAI </a:t>
            </a:r>
            <a:r>
              <a:rPr lang="ro-RO" sz="1400" b="1" dirty="0" smtClean="0"/>
              <a:t>în </a:t>
            </a:r>
            <a:r>
              <a:rPr lang="ro-RO" sz="1400" b="1" dirty="0" smtClean="0"/>
              <a:t>cadrul UE</a:t>
            </a:r>
            <a:r>
              <a:rPr lang="ro-RO" sz="1400" dirty="0" smtClean="0"/>
              <a:t>, în sensul că o SAI dintr-un stat membru </a:t>
            </a:r>
            <a:r>
              <a:rPr lang="ro-RO" sz="1400" dirty="0" smtClean="0"/>
              <a:t>UE (</a:t>
            </a:r>
            <a:r>
              <a:rPr lang="ro-RO" sz="1400" dirty="0" smtClean="0"/>
              <a:t>stat membru </a:t>
            </a:r>
            <a:r>
              <a:rPr lang="ro-RO" sz="1400" dirty="0" smtClean="0"/>
              <a:t>de origine) </a:t>
            </a:r>
            <a:r>
              <a:rPr lang="ro-RO" sz="1400" dirty="0" smtClean="0"/>
              <a:t>poate administra un OPCVM dintr-un alt stat membru </a:t>
            </a:r>
            <a:r>
              <a:rPr lang="ro-RO" sz="1400" dirty="0" smtClean="0"/>
              <a:t>UE (stat membru gazdă);</a:t>
            </a:r>
            <a:endParaRPr lang="ro-RO" sz="1400" dirty="0" smtClean="0"/>
          </a:p>
          <a:p>
            <a:pPr>
              <a:lnSpc>
                <a:spcPct val="150000"/>
              </a:lnSpc>
              <a:buFont typeface="Arial" pitchFamily="34" charset="0"/>
              <a:buChar char="•"/>
            </a:pPr>
            <a:r>
              <a:rPr lang="ro-RO" sz="1400" dirty="0" smtClean="0"/>
              <a:t> </a:t>
            </a:r>
            <a:r>
              <a:rPr lang="ro-RO" sz="1400" b="1" dirty="0" smtClean="0"/>
              <a:t>Simplificarea procedurii de distribuţie transfrontalieră </a:t>
            </a:r>
            <a:r>
              <a:rPr lang="ro-RO" sz="1400" b="1" dirty="0" smtClean="0"/>
              <a:t>a </a:t>
            </a:r>
            <a:r>
              <a:rPr lang="ro-RO" sz="1400" b="1" dirty="0" smtClean="0"/>
              <a:t>OPCVM</a:t>
            </a:r>
            <a:r>
              <a:rPr lang="ro-RO" sz="1400" dirty="0" smtClean="0"/>
              <a:t>;</a:t>
            </a:r>
          </a:p>
          <a:p>
            <a:pPr>
              <a:lnSpc>
                <a:spcPct val="150000"/>
              </a:lnSpc>
              <a:buFont typeface="Arial" pitchFamily="34" charset="0"/>
              <a:buChar char="•"/>
            </a:pPr>
            <a:r>
              <a:rPr lang="ro-RO" sz="1400" dirty="0" smtClean="0"/>
              <a:t> Crearea cadrului legal pentru </a:t>
            </a:r>
            <a:r>
              <a:rPr lang="ro-RO" sz="1400" b="1" dirty="0" smtClean="0"/>
              <a:t>fuziunile transfrontaliere de OPCVM</a:t>
            </a:r>
            <a:r>
              <a:rPr lang="ro-RO" sz="1400" dirty="0" smtClean="0"/>
              <a:t>;</a:t>
            </a:r>
          </a:p>
          <a:p>
            <a:pPr>
              <a:lnSpc>
                <a:spcPct val="150000"/>
              </a:lnSpc>
              <a:buFont typeface="Arial" pitchFamily="34" charset="0"/>
              <a:buChar char="•"/>
            </a:pPr>
            <a:r>
              <a:rPr lang="ro-RO" sz="1400" dirty="0" smtClean="0"/>
              <a:t> Introducerea </a:t>
            </a:r>
            <a:r>
              <a:rPr lang="ro-RO" sz="1400" dirty="0" smtClean="0"/>
              <a:t>unui nou tip de </a:t>
            </a:r>
            <a:r>
              <a:rPr lang="ro-RO" sz="1400" b="1" dirty="0" smtClean="0"/>
              <a:t>OPCVM, </a:t>
            </a:r>
            <a:r>
              <a:rPr lang="ro-RO" sz="1400" b="1" dirty="0" smtClean="0"/>
              <a:t>de tip </a:t>
            </a:r>
            <a:r>
              <a:rPr lang="ro-RO" sz="1400" b="1" dirty="0" err="1" smtClean="0"/>
              <a:t>master-feeder</a:t>
            </a:r>
            <a:r>
              <a:rPr lang="ro-RO" sz="1400" b="1" dirty="0" smtClean="0"/>
              <a:t>, </a:t>
            </a:r>
            <a:r>
              <a:rPr lang="ro-RO" sz="1400" dirty="0" smtClean="0"/>
              <a:t>în scopul facilitării consolidării activelor OPCVM; </a:t>
            </a:r>
          </a:p>
          <a:p>
            <a:pPr>
              <a:lnSpc>
                <a:spcPct val="150000"/>
              </a:lnSpc>
              <a:buFont typeface="Arial" pitchFamily="34" charset="0"/>
              <a:buChar char="•"/>
            </a:pPr>
            <a:r>
              <a:rPr lang="ro-RO" sz="1400" dirty="0" smtClean="0"/>
              <a:t> Înlocuirea prospectului simplificat cu documentul privind informaţiile cheie destinat investitorilor (</a:t>
            </a:r>
            <a:r>
              <a:rPr lang="ro-RO" sz="1400" b="1" dirty="0" err="1" smtClean="0"/>
              <a:t>Key</a:t>
            </a:r>
            <a:r>
              <a:rPr lang="ro-RO" sz="1400" b="1" dirty="0" smtClean="0"/>
              <a:t> Information Document - KID</a:t>
            </a:r>
            <a:r>
              <a:rPr lang="ro-RO" sz="1400" dirty="0" smtClean="0"/>
              <a:t>), în scopul oferirii de informaţii sintetice pentru investitorii în OPCVM;</a:t>
            </a:r>
          </a:p>
          <a:p>
            <a:pPr>
              <a:lnSpc>
                <a:spcPct val="150000"/>
              </a:lnSpc>
              <a:buFont typeface="Arial" pitchFamily="34" charset="0"/>
              <a:buChar char="•"/>
            </a:pPr>
            <a:r>
              <a:rPr lang="ro-RO" sz="1400" b="1" dirty="0" smtClean="0"/>
              <a:t> Îmbunătăţirea mecanismelor de cooperare între autorităţile de supraveghere naţionale.</a:t>
            </a:r>
            <a:endParaRPr lang="ro-RO" sz="1400" dirty="0" smtClean="0"/>
          </a:p>
          <a:p>
            <a:pPr algn="just">
              <a:spcAft>
                <a:spcPts val="300"/>
              </a:spcAft>
              <a:buFont typeface="Arial" charset="0"/>
              <a:buChar char="•"/>
            </a:pPr>
            <a:endParaRPr lang="en-US" sz="1400" dirty="0" smtClean="0"/>
          </a:p>
          <a:p>
            <a:pPr algn="just">
              <a:spcAft>
                <a:spcPts val="300"/>
              </a:spcAft>
              <a:buFont typeface="Arial" charset="0"/>
              <a:buChar char="•"/>
            </a:pPr>
            <a:endParaRPr lang="en-US" sz="1400" dirty="0"/>
          </a:p>
          <a:p>
            <a:endParaRPr lang="ro-RO" sz="1200" dirty="0"/>
          </a:p>
        </p:txBody>
      </p:sp>
      <p:sp>
        <p:nvSpPr>
          <p:cNvPr id="7" name="Rectangle 120"/>
          <p:cNvSpPr>
            <a:spLocks/>
          </p:cNvSpPr>
          <p:nvPr/>
        </p:nvSpPr>
        <p:spPr>
          <a:xfrm>
            <a:off x="733425" y="1916832"/>
            <a:ext cx="7871023" cy="440325"/>
          </a:xfrm>
          <a:prstGeom prst="rect">
            <a:avLst/>
          </a:prstGeom>
          <a:solidFill>
            <a:schemeClr val="accent3"/>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just">
              <a:buNone/>
            </a:pPr>
            <a:r>
              <a:rPr lang="ro-RO" sz="1600" b="1" dirty="0" smtClean="0">
                <a:solidFill>
                  <a:schemeClr val="accent1">
                    <a:lumMod val="75000"/>
                  </a:schemeClr>
                </a:solidFill>
                <a:latin typeface="Arial" pitchFamily="34" charset="0"/>
                <a:cs typeface="Arial" pitchFamily="34" charset="0"/>
              </a:rPr>
              <a:t>Aspecte esenţiale legiferate în anul 2012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u 1"/>
          <p:cNvSpPr>
            <a:spLocks noGrp="1"/>
          </p:cNvSpPr>
          <p:nvPr>
            <p:ph type="title"/>
            <p:custDataLst>
              <p:tags r:id="rId1"/>
            </p:custDataLst>
          </p:nvPr>
        </p:nvSpPr>
        <p:spPr>
          <a:xfrm>
            <a:off x="736600" y="1052736"/>
            <a:ext cx="7667904" cy="396000"/>
          </a:xfrm>
          <a:noFill/>
          <a:effectLst/>
        </p:spPr>
        <p:txBody>
          <a:bodyPr>
            <a:noAutofit/>
          </a:bodyPr>
          <a:lstStyle/>
          <a:p>
            <a:pPr lvl="0"/>
            <a:r>
              <a:rPr lang="ro-RO" sz="2000" b="1" dirty="0" smtClean="0">
                <a:solidFill>
                  <a:schemeClr val="accent1">
                    <a:lumMod val="75000"/>
                  </a:schemeClr>
                </a:solidFill>
                <a:latin typeface="Arial" pitchFamily="34" charset="0"/>
                <a:cs typeface="Arial" pitchFamily="34" charset="0"/>
              </a:rPr>
              <a:t>Legea nr. 10/2015 privind aprobarea OUG nr. 32/2012 și completarea unor acte normative</a:t>
            </a:r>
            <a:endParaRPr lang="ro-RO" sz="2000" dirty="0">
              <a:solidFill>
                <a:schemeClr val="accent1">
                  <a:lumMod val="75000"/>
                </a:schemeClr>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34E6ACB5-F789-4E56-9726-B664AA5C56F7}" type="slidenum">
              <a:rPr lang="ro-RO" smtClean="0">
                <a:latin typeface="Arial" pitchFamily="34" charset="0"/>
                <a:cs typeface="Arial" pitchFamily="34" charset="0"/>
              </a:rPr>
              <a:pPr>
                <a:defRPr/>
              </a:pPr>
              <a:t>8</a:t>
            </a:fld>
            <a:endParaRPr lang="ro-RO">
              <a:latin typeface="Arial" pitchFamily="34" charset="0"/>
              <a:cs typeface="Arial" pitchFamily="34" charset="0"/>
            </a:endParaRPr>
          </a:p>
        </p:txBody>
      </p:sp>
      <p:sp>
        <p:nvSpPr>
          <p:cNvPr id="27" name="RbNavigator"/>
          <p:cNvSpPr txBox="1"/>
          <p:nvPr>
            <p:custDataLst>
              <p:tags r:id="rId2"/>
            </p:custDataLst>
          </p:nvPr>
        </p:nvSpPr>
        <p:spPr>
          <a:xfrm>
            <a:off x="7596336" y="260648"/>
            <a:ext cx="1080120" cy="274320"/>
          </a:xfrm>
          <a:prstGeom prst="rect">
            <a:avLst/>
          </a:prstGeom>
          <a:solidFill>
            <a:schemeClr val="tx2"/>
          </a:solidFill>
        </p:spPr>
        <p:txBody>
          <a:bodyPr vert="horz" wrap="none" lIns="0" tIns="0" rIns="0" bIns="0" rtlCol="0" anchor="ctr">
            <a:noAutofit/>
          </a:bodyPr>
          <a:lstStyle/>
          <a:p>
            <a:pPr algn="ctr"/>
            <a:r>
              <a:rPr kumimoji="1" lang="ro-RO" sz="1300" b="1" dirty="0" smtClean="0">
                <a:solidFill>
                  <a:schemeClr val="bg1"/>
                </a:solidFill>
                <a:latin typeface="Arial" pitchFamily="34" charset="0"/>
                <a:cs typeface="Arial" pitchFamily="34" charset="0"/>
                <a:hlinkClick r:id="rId4" action="ppaction://hlinksldjump"/>
              </a:rPr>
              <a:t>Prima pagină</a:t>
            </a:r>
            <a:endParaRPr kumimoji="1" lang="en-US" sz="1300" b="1" dirty="0">
              <a:solidFill>
                <a:schemeClr val="bg1"/>
              </a:solidFill>
              <a:latin typeface="Arial" pitchFamily="34" charset="0"/>
              <a:cs typeface="Arial" pitchFamily="34" charset="0"/>
            </a:endParaRPr>
          </a:p>
        </p:txBody>
      </p:sp>
      <p:sp>
        <p:nvSpPr>
          <p:cNvPr id="35" name="Slide Number Placeholder 3"/>
          <p:cNvSpPr txBox="1">
            <a:spLocks/>
          </p:cNvSpPr>
          <p:nvPr/>
        </p:nvSpPr>
        <p:spPr>
          <a:xfrm>
            <a:off x="7924800" y="6275918"/>
            <a:ext cx="762000" cy="365125"/>
          </a:xfrm>
          <a:prstGeom prst="rect">
            <a:avLst/>
          </a:prstGeom>
        </p:spPr>
        <p:txBody>
          <a:bodyPr vert="horz" lIns="0" tIns="0" rIns="0" bIns="0" anchor="b"/>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ro-RO" sz="1200" b="0" i="0" u="none" strike="noStrike" kern="1200" cap="none" spc="0" normalizeH="0" baseline="0" noProof="0" dirty="0">
              <a:ln>
                <a:noFill/>
              </a:ln>
              <a:solidFill>
                <a:schemeClr val="tx2">
                  <a:shade val="90000"/>
                </a:schemeClr>
              </a:solidFill>
              <a:effectLst/>
              <a:uLnTx/>
              <a:uFillTx/>
              <a:latin typeface="Arial" pitchFamily="34" charset="0"/>
              <a:ea typeface="+mn-ea"/>
              <a:cs typeface="Arial" pitchFamily="34" charset="0"/>
            </a:endParaRPr>
          </a:p>
        </p:txBody>
      </p:sp>
      <p:sp>
        <p:nvSpPr>
          <p:cNvPr id="14" name="Rectangle 120"/>
          <p:cNvSpPr>
            <a:spLocks/>
          </p:cNvSpPr>
          <p:nvPr/>
        </p:nvSpPr>
        <p:spPr>
          <a:xfrm>
            <a:off x="733425" y="1916832"/>
            <a:ext cx="7871023" cy="440325"/>
          </a:xfrm>
          <a:prstGeom prst="rect">
            <a:avLst/>
          </a:prstGeom>
          <a:solidFill>
            <a:schemeClr val="accent3"/>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just">
              <a:buNone/>
            </a:pPr>
            <a:r>
              <a:rPr lang="ro-RO" sz="1600" b="1" dirty="0" smtClean="0">
                <a:solidFill>
                  <a:schemeClr val="accent1">
                    <a:lumMod val="75000"/>
                  </a:schemeClr>
                </a:solidFill>
                <a:latin typeface="Arial" pitchFamily="34" charset="0"/>
                <a:cs typeface="Arial" pitchFamily="34" charset="0"/>
              </a:rPr>
              <a:t>Noutăți</a:t>
            </a:r>
          </a:p>
        </p:txBody>
      </p:sp>
      <p:sp>
        <p:nvSpPr>
          <p:cNvPr id="9" name="CasetăText 34"/>
          <p:cNvSpPr txBox="1">
            <a:spLocks noChangeArrowheads="1"/>
          </p:cNvSpPr>
          <p:nvPr/>
        </p:nvSpPr>
        <p:spPr bwMode="auto">
          <a:xfrm>
            <a:off x="683568" y="2492896"/>
            <a:ext cx="7959725" cy="3731791"/>
          </a:xfrm>
          <a:prstGeom prst="rect">
            <a:avLst/>
          </a:prstGeom>
          <a:noFill/>
          <a:ln w="9525">
            <a:noFill/>
            <a:miter lim="800000"/>
            <a:headEnd/>
            <a:tailEnd/>
          </a:ln>
        </p:spPr>
        <p:txBody>
          <a:bodyPr wrap="square">
            <a:spAutoFit/>
          </a:bodyPr>
          <a:lstStyle/>
          <a:p>
            <a:pPr lvl="0" algn="just">
              <a:lnSpc>
                <a:spcPct val="150000"/>
              </a:lnSpc>
              <a:spcAft>
                <a:spcPts val="300"/>
              </a:spcAft>
              <a:buFont typeface="Arial" charset="0"/>
              <a:buChar char="•"/>
            </a:pPr>
            <a:r>
              <a:rPr lang="ro-RO" sz="1400" dirty="0" smtClean="0"/>
              <a:t> Introducerea unei prevederi care impun</a:t>
            </a:r>
            <a:r>
              <a:rPr lang="en-US" sz="1400" dirty="0" smtClean="0"/>
              <a:t>e</a:t>
            </a:r>
            <a:r>
              <a:rPr lang="ro-RO" sz="1400" dirty="0" smtClean="0"/>
              <a:t> ca evaluarea bonității activelor O.P.C.V.M. – urilor să nu se bazeze în mod exclusiv/automat pe ratinguri de credit emise de agențiile de rating de credit;</a:t>
            </a:r>
          </a:p>
          <a:p>
            <a:pPr algn="just">
              <a:lnSpc>
                <a:spcPct val="150000"/>
              </a:lnSpc>
              <a:spcAft>
                <a:spcPts val="300"/>
              </a:spcAft>
              <a:buFont typeface="Arial" charset="0"/>
              <a:buChar char="•"/>
            </a:pPr>
            <a:r>
              <a:rPr lang="ro-RO" sz="1400" b="1" dirty="0" smtClean="0"/>
              <a:t> Consolidarea prerogativelor de supraveghere ale A.S.F. </a:t>
            </a:r>
            <a:r>
              <a:rPr lang="ro-RO" sz="1400" dirty="0" smtClean="0"/>
              <a:t>aferente operaţiunile desfăşurate pe piaţa de capital conform</a:t>
            </a:r>
            <a:r>
              <a:rPr lang="ro-RO" sz="1400" b="1" dirty="0" smtClean="0"/>
              <a:t> </a:t>
            </a:r>
            <a:r>
              <a:rPr lang="ro-RO" sz="1400" dirty="0" smtClean="0"/>
              <a:t>legislaţiei Uniunii Europene;</a:t>
            </a:r>
          </a:p>
          <a:p>
            <a:pPr algn="just">
              <a:lnSpc>
                <a:spcPct val="150000"/>
              </a:lnSpc>
              <a:spcAft>
                <a:spcPts val="300"/>
              </a:spcAft>
              <a:buFont typeface="Arial" charset="0"/>
              <a:buChar char="•"/>
            </a:pPr>
            <a:r>
              <a:rPr lang="ro-RO" sz="1400" dirty="0" smtClean="0"/>
              <a:t> Desemnarea </a:t>
            </a:r>
            <a:r>
              <a:rPr lang="ro-RO" sz="1400" b="1" dirty="0" smtClean="0"/>
              <a:t>A.S.F. ca autoritate competentă responsabilă de îndeplinirea sarcinilor care decurg din Regulamentul (UE) nr. 648/2012</a:t>
            </a:r>
            <a:r>
              <a:rPr lang="ro-RO" sz="1400" dirty="0" smtClean="0"/>
              <a:t> (cu privire la instrumentele financiare derivate extrabursiere, </a:t>
            </a:r>
            <a:r>
              <a:rPr lang="ro-RO" sz="1400" dirty="0" err="1" smtClean="0"/>
              <a:t>contrapărţile</a:t>
            </a:r>
            <a:r>
              <a:rPr lang="ro-RO" sz="1400" dirty="0" smtClean="0"/>
              <a:t> centrale şi registrele centrale de tranzacţii);</a:t>
            </a:r>
          </a:p>
          <a:p>
            <a:pPr algn="just">
              <a:lnSpc>
                <a:spcPct val="150000"/>
              </a:lnSpc>
              <a:spcAft>
                <a:spcPts val="300"/>
              </a:spcAft>
              <a:buFont typeface="Arial" charset="0"/>
              <a:buChar char="•"/>
            </a:pPr>
            <a:r>
              <a:rPr lang="ro-RO" sz="1400" dirty="0" smtClean="0"/>
              <a:t> Acordarea </a:t>
            </a:r>
            <a:r>
              <a:rPr lang="ro-RO" sz="1400" dirty="0"/>
              <a:t>posibilității operatorilor de piață de a opta între </a:t>
            </a:r>
            <a:r>
              <a:rPr lang="ro-RO" sz="1400" b="1" dirty="0"/>
              <a:t>administrarea în sistem unitar sau în sistem dualist</a:t>
            </a:r>
            <a:r>
              <a:rPr lang="ro-RO" sz="1400" dirty="0" smtClean="0"/>
              <a:t>;</a:t>
            </a:r>
            <a:endParaRPr lang="ro-RO" sz="1400" b="1" dirty="0" smtClean="0"/>
          </a:p>
          <a:p>
            <a:pPr algn="just">
              <a:lnSpc>
                <a:spcPct val="150000"/>
              </a:lnSpc>
              <a:spcAft>
                <a:spcPts val="300"/>
              </a:spcAft>
              <a:buFont typeface="Arial" charset="0"/>
              <a:buChar char="•"/>
            </a:pPr>
            <a:r>
              <a:rPr lang="ro-RO" sz="1400" dirty="0" smtClean="0"/>
              <a:t> Stabilirea </a:t>
            </a:r>
            <a:r>
              <a:rPr lang="ro-RO" sz="1400" b="1" dirty="0" smtClean="0"/>
              <a:t>irevocabilităţii ordinelor de transfer </a:t>
            </a:r>
            <a:r>
              <a:rPr lang="ro-RO" sz="1400" dirty="0" smtClean="0"/>
              <a:t>introduse în sistemul de compensare-decontare</a:t>
            </a:r>
            <a:r>
              <a:rPr lang="en-US" sz="1400" dirty="0" smtClean="0"/>
              <a:t>;</a:t>
            </a:r>
            <a:endParaRPr lang="ro-RO" sz="1400" dirty="0"/>
          </a:p>
          <a:p>
            <a:pPr algn="just">
              <a:spcAft>
                <a:spcPts val="300"/>
              </a:spcAft>
              <a:buFont typeface="Arial" charset="0"/>
              <a:buChar char="•"/>
            </a:pPr>
            <a:endParaRPr lang="ro-RO" sz="14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3"/>
          <p:cNvPicPr>
            <a:picLocks noChangeAspect="1" noChangeArrowheads="1"/>
          </p:cNvPicPr>
          <p:nvPr/>
        </p:nvPicPr>
        <p:blipFill>
          <a:blip r:embed="rId4" cstate="print"/>
          <a:srcRect l="11039" r="14046" b="6895"/>
          <a:stretch>
            <a:fillRect/>
          </a:stretch>
        </p:blipFill>
        <p:spPr bwMode="auto">
          <a:xfrm rot="19748319">
            <a:off x="7409920" y="763559"/>
            <a:ext cx="1109155" cy="983100"/>
          </a:xfrm>
          <a:prstGeom prst="rect">
            <a:avLst/>
          </a:prstGeom>
          <a:noFill/>
          <a:ln w="9525">
            <a:noFill/>
            <a:miter lim="800000"/>
            <a:headEnd/>
            <a:tailEnd/>
          </a:ln>
          <a:effectLst/>
        </p:spPr>
      </p:pic>
      <p:sp>
        <p:nvSpPr>
          <p:cNvPr id="5" name="Titlu 1"/>
          <p:cNvSpPr>
            <a:spLocks noGrp="1"/>
          </p:cNvSpPr>
          <p:nvPr>
            <p:ph type="title"/>
            <p:custDataLst>
              <p:tags r:id="rId1"/>
            </p:custDataLst>
          </p:nvPr>
        </p:nvSpPr>
        <p:spPr>
          <a:xfrm>
            <a:off x="736600" y="1052736"/>
            <a:ext cx="7667904" cy="396000"/>
          </a:xfrm>
          <a:noFill/>
          <a:effectLst/>
        </p:spPr>
        <p:txBody>
          <a:bodyPr>
            <a:noAutofit/>
          </a:bodyPr>
          <a:lstStyle/>
          <a:p>
            <a:pPr lvl="0"/>
            <a:r>
              <a:rPr lang="ro-RO" sz="2000" b="1" dirty="0" smtClean="0">
                <a:solidFill>
                  <a:schemeClr val="accent1">
                    <a:lumMod val="75000"/>
                  </a:schemeClr>
                </a:solidFill>
                <a:latin typeface="Arial" pitchFamily="34" charset="0"/>
                <a:cs typeface="Arial" pitchFamily="34" charset="0"/>
              </a:rPr>
              <a:t>Legea nr. 10/2015 privind aprobarea OUG nr. 32/2012 și completarea unor acte normative</a:t>
            </a:r>
            <a:endParaRPr lang="ro-RO" sz="2000" dirty="0">
              <a:solidFill>
                <a:schemeClr val="accent1">
                  <a:lumMod val="75000"/>
                </a:schemeClr>
              </a:solidFill>
              <a:latin typeface="Arial" pitchFamily="34" charset="0"/>
              <a:cs typeface="Arial" pitchFamily="34" charset="0"/>
            </a:endParaRPr>
          </a:p>
        </p:txBody>
      </p:sp>
      <p:sp>
        <p:nvSpPr>
          <p:cNvPr id="4" name="Substituent număr diapozitiv 3"/>
          <p:cNvSpPr>
            <a:spLocks noGrp="1"/>
          </p:cNvSpPr>
          <p:nvPr>
            <p:ph type="sldNum" sz="quarter" idx="12"/>
          </p:nvPr>
        </p:nvSpPr>
        <p:spPr/>
        <p:txBody>
          <a:bodyPr/>
          <a:lstStyle/>
          <a:p>
            <a:pPr>
              <a:defRPr/>
            </a:pPr>
            <a:fld id="{34E6ACB5-F789-4E56-9726-B664AA5C56F7}" type="slidenum">
              <a:rPr lang="ro-RO" smtClean="0"/>
              <a:pPr>
                <a:defRPr/>
              </a:pPr>
              <a:t>9</a:t>
            </a:fld>
            <a:endParaRPr lang="ro-RO"/>
          </a:p>
        </p:txBody>
      </p:sp>
      <p:sp>
        <p:nvSpPr>
          <p:cNvPr id="10" name="Split 142635210657302123810"/>
          <p:cNvSpPr txBox="1">
            <a:spLocks/>
          </p:cNvSpPr>
          <p:nvPr/>
        </p:nvSpPr>
        <p:spPr>
          <a:xfrm>
            <a:off x="2123727" y="4206567"/>
            <a:ext cx="2818656" cy="307777"/>
          </a:xfrm>
          <a:prstGeom prst="rect">
            <a:avLst/>
          </a:prstGeom>
          <a:noFill/>
        </p:spPr>
        <p:txBody>
          <a:bodyPr vert="horz" rtlCol="0">
            <a:spAutoFit/>
          </a:bodyPr>
          <a:lstStyle/>
          <a:p>
            <a:pPr>
              <a:buSzPct val="95000"/>
            </a:pPr>
            <a:endParaRPr lang="ro-RO" sz="1400" dirty="0" smtClean="0">
              <a:solidFill>
                <a:prstClr val="black"/>
              </a:solidFill>
              <a:latin typeface="Arial" pitchFamily="34" charset="0"/>
              <a:ea typeface="Arial Unicode MS" pitchFamily="34" charset="-128"/>
              <a:cs typeface="Arial" pitchFamily="34" charset="0"/>
            </a:endParaRPr>
          </a:p>
        </p:txBody>
      </p:sp>
      <p:sp>
        <p:nvSpPr>
          <p:cNvPr id="12" name="RbNavigator"/>
          <p:cNvSpPr txBox="1"/>
          <p:nvPr>
            <p:custDataLst>
              <p:tags r:id="rId2"/>
            </p:custDataLst>
          </p:nvPr>
        </p:nvSpPr>
        <p:spPr>
          <a:xfrm>
            <a:off x="7596336" y="260648"/>
            <a:ext cx="1080120" cy="274320"/>
          </a:xfrm>
          <a:prstGeom prst="rect">
            <a:avLst/>
          </a:prstGeom>
          <a:solidFill>
            <a:schemeClr val="tx2"/>
          </a:solidFill>
        </p:spPr>
        <p:txBody>
          <a:bodyPr vert="horz" wrap="none" lIns="0" tIns="0" rIns="0" bIns="0" rtlCol="0" anchor="ctr">
            <a:noAutofit/>
          </a:bodyPr>
          <a:lstStyle/>
          <a:p>
            <a:pPr algn="ctr"/>
            <a:r>
              <a:rPr kumimoji="1" lang="ro-RO" sz="1300" b="1" dirty="0" smtClean="0">
                <a:solidFill>
                  <a:schemeClr val="bg1"/>
                </a:solidFill>
                <a:latin typeface="Arial" pitchFamily="34" charset="0"/>
                <a:cs typeface="Arial" pitchFamily="34" charset="0"/>
                <a:hlinkClick r:id="rId5" action="ppaction://hlinksldjump"/>
              </a:rPr>
              <a:t>Prima pagină</a:t>
            </a:r>
            <a:endParaRPr kumimoji="1" lang="en-US" sz="1300" b="1" dirty="0">
              <a:solidFill>
                <a:schemeClr val="bg1"/>
              </a:solidFill>
              <a:latin typeface="Arial" pitchFamily="34" charset="0"/>
              <a:cs typeface="Arial" pitchFamily="34" charset="0"/>
            </a:endParaRPr>
          </a:p>
        </p:txBody>
      </p:sp>
      <p:sp>
        <p:nvSpPr>
          <p:cNvPr id="13" name="Rectangle 128"/>
          <p:cNvSpPr>
            <a:spLocks/>
          </p:cNvSpPr>
          <p:nvPr/>
        </p:nvSpPr>
        <p:spPr>
          <a:xfrm>
            <a:off x="755650" y="4941169"/>
            <a:ext cx="7848798" cy="1368151"/>
          </a:xfrm>
          <a:prstGeom prst="rect">
            <a:avLst/>
          </a:prstGeom>
          <a:gradFill flip="none" rotWithShape="1">
            <a:gsLst>
              <a:gs pos="0">
                <a:schemeClr val="accent2">
                  <a:alpha val="84000"/>
                </a:schemeClr>
              </a:gs>
              <a:gs pos="50000">
                <a:schemeClr val="bg1"/>
              </a:gs>
              <a:gs pos="100000">
                <a:schemeClr val="bg1"/>
              </a:gs>
            </a:gsLst>
            <a:lin ang="13500000" scaled="1"/>
            <a:tileRect/>
          </a:gra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anchor="ctr"/>
          <a:lstStyle/>
          <a:p>
            <a:pPr algn="ctr">
              <a:lnSpc>
                <a:spcPct val="90000"/>
              </a:lnSpc>
              <a:spcBef>
                <a:spcPts val="300"/>
              </a:spcBef>
              <a:defRPr/>
            </a:pPr>
            <a:endParaRPr lang="ro-RO" sz="1500" dirty="0">
              <a:solidFill>
                <a:schemeClr val="tx1"/>
              </a:solidFill>
              <a:latin typeface="Arial" pitchFamily="34" charset="0"/>
              <a:cs typeface="Arial" pitchFamily="34" charset="0"/>
            </a:endParaRPr>
          </a:p>
        </p:txBody>
      </p:sp>
      <p:sp>
        <p:nvSpPr>
          <p:cNvPr id="14" name="Rectangle 129"/>
          <p:cNvSpPr>
            <a:spLocks/>
          </p:cNvSpPr>
          <p:nvPr/>
        </p:nvSpPr>
        <p:spPr>
          <a:xfrm>
            <a:off x="785812" y="4437112"/>
            <a:ext cx="7818635" cy="403225"/>
          </a:xfrm>
          <a:prstGeom prst="rect">
            <a:avLst/>
          </a:prstGeom>
          <a:solidFill>
            <a:schemeClr val="tx2"/>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anchor="ctr"/>
          <a:lstStyle/>
          <a:p>
            <a:pPr>
              <a:lnSpc>
                <a:spcPct val="90000"/>
              </a:lnSpc>
              <a:buClr>
                <a:schemeClr val="tx1"/>
              </a:buClr>
              <a:buSzPct val="100000"/>
            </a:pPr>
            <a:r>
              <a:rPr lang="ro-RO" sz="1600" b="1" dirty="0">
                <a:solidFill>
                  <a:schemeClr val="bg1"/>
                </a:solidFill>
                <a:latin typeface="Arial" charset="0"/>
                <a:cs typeface="Arial" charset="0"/>
              </a:rPr>
              <a:t>Următorii pași</a:t>
            </a:r>
            <a:endParaRPr lang="en-US" sz="1500" dirty="0">
              <a:solidFill>
                <a:schemeClr val="bg1"/>
              </a:solidFill>
              <a:latin typeface="Arial" charset="0"/>
              <a:cs typeface="Arial" charset="0"/>
            </a:endParaRPr>
          </a:p>
        </p:txBody>
      </p:sp>
      <p:sp>
        <p:nvSpPr>
          <p:cNvPr id="15" name="RbNavigator"/>
          <p:cNvSpPr txBox="1"/>
          <p:nvPr/>
        </p:nvSpPr>
        <p:spPr>
          <a:xfrm>
            <a:off x="971600" y="5085184"/>
            <a:ext cx="431800" cy="409575"/>
          </a:xfrm>
          <a:prstGeom prst="rect">
            <a:avLst/>
          </a:prstGeom>
          <a:solidFill>
            <a:schemeClr val="accent3"/>
          </a:solidFill>
        </p:spPr>
        <p:txBody>
          <a:bodyPr wrap="none" lIns="0" tIns="0" rIns="0" bIns="0" anchor="ctr"/>
          <a:lstStyle/>
          <a:p>
            <a:pPr algn="ctr">
              <a:defRPr/>
            </a:pPr>
            <a:r>
              <a:rPr kumimoji="1" lang="en-US" sz="2200" b="1" dirty="0">
                <a:solidFill>
                  <a:schemeClr val="bg1"/>
                </a:solidFill>
                <a:latin typeface="Arial" pitchFamily="34" charset="0"/>
                <a:ea typeface="Arial Unicode MS"/>
                <a:cs typeface="Arial" pitchFamily="34" charset="0"/>
              </a:rPr>
              <a:t>✓ </a:t>
            </a:r>
            <a:endParaRPr kumimoji="1" lang="en-US" sz="2200" b="1" dirty="0">
              <a:solidFill>
                <a:schemeClr val="bg1"/>
              </a:solidFill>
              <a:latin typeface="Arial" pitchFamily="34" charset="0"/>
              <a:cs typeface="Arial" pitchFamily="34" charset="0"/>
            </a:endParaRPr>
          </a:p>
        </p:txBody>
      </p:sp>
      <p:sp>
        <p:nvSpPr>
          <p:cNvPr id="16" name="Split 142635210657302123810"/>
          <p:cNvSpPr txBox="1">
            <a:spLocks/>
          </p:cNvSpPr>
          <p:nvPr/>
        </p:nvSpPr>
        <p:spPr bwMode="auto">
          <a:xfrm>
            <a:off x="2124075" y="4206875"/>
            <a:ext cx="2817813" cy="307975"/>
          </a:xfrm>
          <a:prstGeom prst="rect">
            <a:avLst/>
          </a:prstGeom>
          <a:noFill/>
          <a:ln w="9525">
            <a:noFill/>
            <a:miter lim="800000"/>
            <a:headEnd/>
            <a:tailEnd/>
          </a:ln>
        </p:spPr>
        <p:txBody>
          <a:bodyPr>
            <a:spAutoFit/>
          </a:bodyPr>
          <a:lstStyle/>
          <a:p>
            <a:pPr>
              <a:buSzPct val="95000"/>
            </a:pPr>
            <a:endParaRPr lang="ro-RO" sz="1400">
              <a:solidFill>
                <a:srgbClr val="000000"/>
              </a:solidFill>
              <a:ea typeface="Arial Unicode MS" pitchFamily="34" charset="-128"/>
              <a:cs typeface="Arial Unicode MS" pitchFamily="34" charset="-128"/>
            </a:endParaRPr>
          </a:p>
        </p:txBody>
      </p:sp>
      <p:sp>
        <p:nvSpPr>
          <p:cNvPr id="17" name="Split 141635210657302123810"/>
          <p:cNvSpPr txBox="1">
            <a:spLocks/>
          </p:cNvSpPr>
          <p:nvPr/>
        </p:nvSpPr>
        <p:spPr bwMode="auto">
          <a:xfrm>
            <a:off x="1763688" y="5085184"/>
            <a:ext cx="6022975" cy="523875"/>
          </a:xfrm>
          <a:prstGeom prst="rect">
            <a:avLst/>
          </a:prstGeom>
          <a:noFill/>
          <a:ln w="9525">
            <a:noFill/>
            <a:miter lim="800000"/>
            <a:headEnd/>
            <a:tailEnd/>
          </a:ln>
        </p:spPr>
        <p:txBody>
          <a:bodyPr>
            <a:spAutoFit/>
          </a:bodyPr>
          <a:lstStyle/>
          <a:p>
            <a:pPr algn="just"/>
            <a:r>
              <a:rPr lang="en-GB" sz="1400" b="1" dirty="0"/>
              <a:t>A</a:t>
            </a:r>
            <a:r>
              <a:rPr lang="ro-RO" sz="1400" b="1" dirty="0"/>
              <a:t>.S.F. va modifica legislația secundară în vederea adaptării acesteia la modificările aduse legislației primare prin Legea nr. 10/2015.</a:t>
            </a:r>
            <a:endParaRPr lang="vi-VN" sz="1400" dirty="0"/>
          </a:p>
        </p:txBody>
      </p:sp>
      <p:sp>
        <p:nvSpPr>
          <p:cNvPr id="18" name="Rectangle 15"/>
          <p:cNvSpPr>
            <a:spLocks noChangeArrowheads="1"/>
          </p:cNvSpPr>
          <p:nvPr/>
        </p:nvSpPr>
        <p:spPr bwMode="auto">
          <a:xfrm>
            <a:off x="785813" y="2428875"/>
            <a:ext cx="7858125" cy="2516073"/>
          </a:xfrm>
          <a:prstGeom prst="rect">
            <a:avLst/>
          </a:prstGeom>
          <a:noFill/>
          <a:ln w="9525">
            <a:noFill/>
            <a:miter lim="800000"/>
            <a:headEnd/>
            <a:tailEnd/>
          </a:ln>
        </p:spPr>
        <p:txBody>
          <a:bodyPr>
            <a:spAutoFit/>
          </a:bodyPr>
          <a:lstStyle/>
          <a:p>
            <a:pPr algn="just">
              <a:spcAft>
                <a:spcPts val="300"/>
              </a:spcAft>
              <a:buFont typeface="Arial" charset="0"/>
              <a:buChar char="•"/>
            </a:pPr>
            <a:r>
              <a:rPr lang="ro-RO" sz="1400" dirty="0"/>
              <a:t> </a:t>
            </a:r>
            <a:r>
              <a:rPr lang="ro-RO" sz="1400" dirty="0" smtClean="0"/>
              <a:t>Introducerea </a:t>
            </a:r>
            <a:r>
              <a:rPr lang="ro-RO" sz="1400" dirty="0"/>
              <a:t>unor </a:t>
            </a:r>
            <a:r>
              <a:rPr lang="ro-RO" sz="1400" b="1" dirty="0"/>
              <a:t>prevederi exprese privind încriminarea faptelor de furt de instrumente financiare</a:t>
            </a:r>
            <a:r>
              <a:rPr lang="ro-RO" sz="1400" dirty="0"/>
              <a:t> ale clienților și/sau fonduri bănești aferente acestora ca infracțiune, având în vedere pericolul social al acestora; </a:t>
            </a:r>
            <a:endParaRPr lang="en-US" sz="1400" dirty="0"/>
          </a:p>
          <a:p>
            <a:pPr algn="just">
              <a:spcAft>
                <a:spcPts val="300"/>
              </a:spcAft>
              <a:buFont typeface="Arial" charset="0"/>
              <a:buChar char="•"/>
            </a:pPr>
            <a:r>
              <a:rPr lang="ro-RO" sz="1400" dirty="0" smtClean="0"/>
              <a:t> Modificări </a:t>
            </a:r>
            <a:r>
              <a:rPr lang="ro-RO" sz="1400" dirty="0"/>
              <a:t>introduse pentru a se crea premisele legale pentru modificarea actelor constitutive ale Societăților de Investiții Financiare, în concordanță cu prevederile Legii nr. 31/1990 privind </a:t>
            </a:r>
            <a:r>
              <a:rPr lang="ro-RO" sz="1400" b="1" dirty="0"/>
              <a:t>condițiile de cvorum și de majoritate de vot necesare adunărilor generale ale a acționarilor S.I.F</a:t>
            </a:r>
            <a:r>
              <a:rPr lang="ro-RO" sz="1400" dirty="0" smtClean="0"/>
              <a:t>;</a:t>
            </a:r>
          </a:p>
          <a:p>
            <a:pPr algn="just">
              <a:spcAft>
                <a:spcPts val="300"/>
              </a:spcAft>
              <a:buFont typeface="Arial" charset="0"/>
              <a:buChar char="•"/>
            </a:pPr>
            <a:r>
              <a:rPr lang="ro-RO" sz="1400" b="1" dirty="0" smtClean="0"/>
              <a:t>Modificări privind regimul sancţionatoriu</a:t>
            </a:r>
            <a:r>
              <a:rPr lang="ro-RO" sz="1400" dirty="0" smtClean="0"/>
              <a:t>.</a:t>
            </a:r>
            <a:endParaRPr lang="en-US" sz="1400" dirty="0" smtClean="0"/>
          </a:p>
          <a:p>
            <a:pPr>
              <a:buFont typeface="Arial" charset="0"/>
              <a:buChar char="•"/>
            </a:pPr>
            <a:endParaRPr lang="en-US" sz="1200" b="1" dirty="0" smtClean="0"/>
          </a:p>
          <a:p>
            <a:pPr>
              <a:buFont typeface="Arial" charset="0"/>
              <a:buChar char="•"/>
            </a:pPr>
            <a:endParaRPr lang="ro-RO" sz="1200" b="1" dirty="0" smtClean="0"/>
          </a:p>
          <a:p>
            <a:pPr algn="just">
              <a:spcAft>
                <a:spcPts val="300"/>
              </a:spcAft>
              <a:buFont typeface="Arial" charset="0"/>
              <a:buChar char="•"/>
            </a:pPr>
            <a:endParaRPr lang="ro-RO" sz="1400" dirty="0" smtClean="0"/>
          </a:p>
        </p:txBody>
      </p:sp>
      <p:sp>
        <p:nvSpPr>
          <p:cNvPr id="19" name="Rectangle 120"/>
          <p:cNvSpPr>
            <a:spLocks/>
          </p:cNvSpPr>
          <p:nvPr/>
        </p:nvSpPr>
        <p:spPr>
          <a:xfrm>
            <a:off x="733425" y="1484785"/>
            <a:ext cx="7799015" cy="872654"/>
          </a:xfrm>
          <a:prstGeom prst="rect">
            <a:avLst/>
          </a:prstGeom>
          <a:solidFill>
            <a:schemeClr val="accent3"/>
          </a:solidFill>
          <a:ln w="9525"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anchor="ctr"/>
          <a:lstStyle/>
          <a:p>
            <a:pPr algn="just"/>
            <a:r>
              <a:rPr lang="ro-RO" sz="1600" b="1" dirty="0">
                <a:solidFill>
                  <a:srgbClr val="0B5395"/>
                </a:solidFill>
                <a:latin typeface="Arial" charset="0"/>
                <a:cs typeface="Arial" charset="0"/>
              </a:rPr>
              <a:t>Noutăți</a:t>
            </a:r>
          </a:p>
        </p:txBody>
      </p:sp>
      <p:sp>
        <p:nvSpPr>
          <p:cNvPr id="23" name="Split 141635210657302123810"/>
          <p:cNvSpPr txBox="1">
            <a:spLocks/>
          </p:cNvSpPr>
          <p:nvPr/>
        </p:nvSpPr>
        <p:spPr bwMode="auto">
          <a:xfrm>
            <a:off x="1763688" y="5733256"/>
            <a:ext cx="6022975" cy="307777"/>
          </a:xfrm>
          <a:prstGeom prst="rect">
            <a:avLst/>
          </a:prstGeom>
          <a:noFill/>
          <a:ln w="9525">
            <a:noFill/>
            <a:miter lim="800000"/>
            <a:headEnd/>
            <a:tailEnd/>
          </a:ln>
        </p:spPr>
        <p:txBody>
          <a:bodyPr>
            <a:spAutoFit/>
          </a:bodyPr>
          <a:lstStyle/>
          <a:p>
            <a:r>
              <a:rPr lang="ro-RO" sz="1400" b="1" dirty="0" smtClean="0"/>
              <a:t>Modificarea actelor constitutive ale S.I.F.</a:t>
            </a:r>
            <a:endParaRPr lang="ro-RO" sz="1400" b="1" dirty="0"/>
          </a:p>
        </p:txBody>
      </p:sp>
      <p:sp>
        <p:nvSpPr>
          <p:cNvPr id="24" name="RbNavigator"/>
          <p:cNvSpPr txBox="1"/>
          <p:nvPr/>
        </p:nvSpPr>
        <p:spPr>
          <a:xfrm>
            <a:off x="977198" y="5683721"/>
            <a:ext cx="431800" cy="409575"/>
          </a:xfrm>
          <a:prstGeom prst="rect">
            <a:avLst/>
          </a:prstGeom>
          <a:solidFill>
            <a:schemeClr val="accent3"/>
          </a:solidFill>
        </p:spPr>
        <p:txBody>
          <a:bodyPr wrap="none" lIns="0" tIns="0" rIns="0" bIns="0" anchor="ctr"/>
          <a:lstStyle/>
          <a:p>
            <a:pPr algn="ctr">
              <a:defRPr/>
            </a:pPr>
            <a:r>
              <a:rPr kumimoji="1" lang="en-US" sz="2200" b="1" dirty="0">
                <a:solidFill>
                  <a:schemeClr val="bg1"/>
                </a:solidFill>
                <a:latin typeface="Arial" pitchFamily="34" charset="0"/>
                <a:ea typeface="Arial Unicode MS"/>
                <a:cs typeface="Arial" pitchFamily="34" charset="0"/>
              </a:rPr>
              <a:t>✓ </a:t>
            </a:r>
            <a:endParaRPr kumimoji="1" lang="en-US" sz="22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U_3NPX9xi0CG_0ep2GnOr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WB0B4_aXUOaHCYXhWN_i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w7zmD.NToEaMdPH69cRYW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WB0B4_aXUOaHCYXhWN_i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w7zmD.NToEaMdPH69cRYW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WB0B4_aXUOaHCYXhWN_i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w7zmD.NToEaMdPH69cRYW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w7zmD.NToEaMdPH69cRYW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FWB0B4_aXUOaHCYXhWN_i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w7zmD.NToEaMdPH69cRYW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FWB0B4_aXUOaHCYXhWN_i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WB0B4_aXUOaHCYXhWN_i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FWB0B4_aXUOaHCYXhWN_i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sff3fLywaEuaENWLTHMwh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FWB0B4_aXUOaHCYXhWN_i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J1weI2KclEetI9t_OUaM8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dePkroR08ECGwOSZwJ.ig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DbLfqZa6kE6nrCP1fW7WF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ylJw7j.00UKloUFhdvj2u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QjmS09.iREWDZvSTYtnYI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U_3NPX9xi0CG_0ep2GnOr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5_vff5KF1kGxzgVaAF9fK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5xvg0kuQkiLpleXGvPA.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
  <a:themeElements>
    <a:clrScheme name="Flux">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4797</TotalTime>
  <Words>1922</Words>
  <Application>Microsoft Office PowerPoint</Application>
  <PresentationFormat>Expunere pe ecran (4:3)</PresentationFormat>
  <Paragraphs>196</Paragraphs>
  <Slides>18</Slides>
  <Notes>1</Notes>
  <HiddenSlides>0</HiddenSlides>
  <MMClips>0</MMClips>
  <ScaleCrop>false</ScaleCrop>
  <HeadingPairs>
    <vt:vector size="6" baseType="variant">
      <vt:variant>
        <vt:lpstr>Temă</vt:lpstr>
      </vt:variant>
      <vt:variant>
        <vt:i4>1</vt:i4>
      </vt:variant>
      <vt:variant>
        <vt:lpstr>Servere OLE încorporate</vt:lpstr>
      </vt:variant>
      <vt:variant>
        <vt:i4>1</vt:i4>
      </vt:variant>
      <vt:variant>
        <vt:lpstr>Titluri diapozitive</vt:lpstr>
      </vt:variant>
      <vt:variant>
        <vt:i4>18</vt:i4>
      </vt:variant>
    </vt:vector>
  </HeadingPairs>
  <TitlesOfParts>
    <vt:vector size="20" baseType="lpstr">
      <vt:lpstr>Flux</vt:lpstr>
      <vt:lpstr>think-cell Slide</vt:lpstr>
      <vt:lpstr>Diapozitivul 1</vt:lpstr>
      <vt:lpstr>Noutăți legislative in domeniul pieţei de capital</vt:lpstr>
      <vt:lpstr>Piața RASDAQ: Legea nr. 151/2014 și Regulamentul nr. 17/2014</vt:lpstr>
      <vt:lpstr>Piața RASDAQ: Legea nr. 151/2014 și Regulamentul nr. 17/2014</vt:lpstr>
      <vt:lpstr>Proiectul “Cele opt bariere” – modificările aduse Legii pieței de capital prin OUG nr. 90/2014 </vt:lpstr>
      <vt:lpstr> Alte modificări aduse Legii pieței de capital prin OUG nr. 90/2014</vt:lpstr>
      <vt:lpstr>OUG nr. 32/2012 – Prezentare generală</vt:lpstr>
      <vt:lpstr>Legea nr. 10/2015 privind aprobarea OUG nr. 32/2012 și completarea unor acte normative</vt:lpstr>
      <vt:lpstr>Legea nr. 10/2015 privind aprobarea OUG nr. 32/2012 și completarea unor acte normative</vt:lpstr>
      <vt:lpstr> Proiectul de lege privind administratorii fondurilor de investiţii alternative </vt:lpstr>
      <vt:lpstr>Proiectul de lege privind administratorii fondurilor de investiţii alternative</vt:lpstr>
      <vt:lpstr>Proiectul de lege privind administratorii fondurilor de investiţii alternative</vt:lpstr>
      <vt:lpstr>Proiectul de lege privind administratorii fondurilor de investiţii alternative</vt:lpstr>
      <vt:lpstr>Regulament UE nr. 909/2014 </vt:lpstr>
      <vt:lpstr>Regulament UE nr. 909/2014 </vt:lpstr>
      <vt:lpstr>Diapozitivul 16</vt:lpstr>
      <vt:lpstr>Diapozitivul 17</vt:lpstr>
      <vt:lpstr>Diapozitivul 18</vt:lpstr>
    </vt:vector>
  </TitlesOfParts>
  <Company>Comisia Nationala A Valorilor Mobiliare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Investor education, The Romanian case</dc:title>
  <dc:creator>Marian Balaban</dc:creator>
  <cp:lastModifiedBy>user</cp:lastModifiedBy>
  <cp:revision>566</cp:revision>
  <dcterms:created xsi:type="dcterms:W3CDTF">2011-10-12T08:58:23Z</dcterms:created>
  <dcterms:modified xsi:type="dcterms:W3CDTF">2015-01-19T11:05:13Z</dcterms:modified>
</cp:coreProperties>
</file>